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80" r:id="rId4"/>
    <p:sldId id="257" r:id="rId5"/>
    <p:sldId id="284" r:id="rId6"/>
    <p:sldId id="270" r:id="rId7"/>
    <p:sldId id="279" r:id="rId8"/>
    <p:sldId id="260" r:id="rId9"/>
    <p:sldId id="287" r:id="rId10"/>
    <p:sldId id="261" r:id="rId11"/>
    <p:sldId id="286" r:id="rId12"/>
    <p:sldId id="285" r:id="rId13"/>
    <p:sldId id="290" r:id="rId14"/>
    <p:sldId id="288" r:id="rId15"/>
    <p:sldId id="273" r:id="rId16"/>
    <p:sldId id="289" r:id="rId17"/>
    <p:sldId id="291" r:id="rId18"/>
    <p:sldId id="292" r:id="rId19"/>
    <p:sldId id="293" r:id="rId20"/>
    <p:sldId id="294" r:id="rId21"/>
    <p:sldId id="266" r:id="rId22"/>
    <p:sldId id="275" r:id="rId23"/>
    <p:sldId id="295" r:id="rId24"/>
    <p:sldId id="296" r:id="rId25"/>
    <p:sldId id="277" r:id="rId26"/>
    <p:sldId id="281" r:id="rId27"/>
    <p:sldId id="282" r:id="rId28"/>
    <p:sldId id="283" r:id="rId29"/>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varScale="1">
        <p:scale>
          <a:sx n="72" d="100"/>
          <a:sy n="72" d="100"/>
        </p:scale>
        <p:origin x="-109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47F466-3D85-48D4-9D0D-217D654A9F76}"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VE"/>
        </a:p>
      </dgm:t>
    </dgm:pt>
    <dgm:pt modelId="{C45E228C-2A9D-4B49-93E7-14F8CD397428}">
      <dgm:prSet phldrT="[Texto]" custT="1"/>
      <dgm:spPr>
        <a:gradFill rotWithShape="0">
          <a:gsLst>
            <a:gs pos="0">
              <a:schemeClr val="bg1">
                <a:lumMod val="85000"/>
              </a:schemeClr>
            </a:gs>
            <a:gs pos="50000">
              <a:schemeClr val="bg1"/>
            </a:gs>
            <a:gs pos="100000">
              <a:schemeClr val="tx1">
                <a:lumMod val="50000"/>
                <a:lumOff val="50000"/>
              </a:schemeClr>
            </a:gs>
          </a:gsLst>
          <a:path path="circle">
            <a:fillToRect l="50000" t="50000" r="50000" b="50000"/>
          </a:path>
        </a:gradFill>
        <a:ln>
          <a:solidFill>
            <a:schemeClr val="tx1"/>
          </a:solidFill>
        </a:ln>
      </dgm:spPr>
      <dgm:t>
        <a:bodyPr/>
        <a:lstStyle/>
        <a:p>
          <a:r>
            <a:rPr lang="es-ES_tradnl" sz="2800" b="1" dirty="0" smtClean="0">
              <a:solidFill>
                <a:schemeClr val="tx1"/>
              </a:solidFill>
              <a:effectLst/>
            </a:rPr>
            <a:t>Presentación Doctrinal. Cultivo y Toma de Decisiones. </a:t>
          </a:r>
          <a:endParaRPr lang="es-VE" sz="2800" b="1" dirty="0">
            <a:solidFill>
              <a:schemeClr val="tx1"/>
            </a:solidFill>
            <a:effectLst/>
          </a:endParaRPr>
        </a:p>
      </dgm:t>
    </dgm:pt>
    <dgm:pt modelId="{D293D036-B774-4BAC-850E-7971D7B705AA}">
      <dgm:prSet phldrT="[Texto]" custT="1"/>
      <dgm:spPr>
        <a:gradFill rotWithShape="0">
          <a:gsLst>
            <a:gs pos="0">
              <a:schemeClr val="bg1">
                <a:lumMod val="85000"/>
              </a:schemeClr>
            </a:gs>
            <a:gs pos="50000">
              <a:schemeClr val="bg1"/>
            </a:gs>
            <a:gs pos="100000">
              <a:schemeClr val="tx1">
                <a:lumMod val="50000"/>
                <a:lumOff val="50000"/>
              </a:schemeClr>
            </a:gs>
          </a:gsLst>
          <a:path path="circle">
            <a:fillToRect l="50000" t="50000" r="50000" b="50000"/>
          </a:path>
        </a:gradFill>
        <a:ln>
          <a:solidFill>
            <a:schemeClr val="tx1"/>
          </a:solidFill>
        </a:ln>
      </dgm:spPr>
      <dgm:t>
        <a:bodyPr/>
        <a:lstStyle/>
        <a:p>
          <a:r>
            <a:rPr lang="es-ES_tradnl" sz="2400" b="1" dirty="0" smtClean="0">
              <a:solidFill>
                <a:schemeClr val="tx1"/>
              </a:solidFill>
              <a:effectLst>
                <a:outerShdw blurRad="38100" dist="38100" dir="2700000" algn="tl">
                  <a:srgbClr val="000000">
                    <a:alpha val="43137"/>
                  </a:srgbClr>
                </a:outerShdw>
              </a:effectLst>
            </a:rPr>
            <a:t>Evangelización por la Amistad y Testimonios Personales. (Campaña de Siembra)</a:t>
          </a:r>
          <a:endParaRPr lang="es-VE" sz="2400" b="1" dirty="0">
            <a:solidFill>
              <a:schemeClr val="tx1"/>
            </a:solidFill>
            <a:effectLst>
              <a:outerShdw blurRad="38100" dist="38100" dir="2700000" algn="tl">
                <a:srgbClr val="000000">
                  <a:alpha val="43137"/>
                </a:srgbClr>
              </a:outerShdw>
            </a:effectLst>
          </a:endParaRPr>
        </a:p>
      </dgm:t>
    </dgm:pt>
    <dgm:pt modelId="{DBF73912-A986-41B4-A1ED-65B22B57F560}">
      <dgm:prSet phldrT="[Texto]" custT="1"/>
      <dgm:spPr>
        <a:gradFill flip="none" rotWithShape="1">
          <a:gsLst>
            <a:gs pos="0">
              <a:schemeClr val="bg1">
                <a:lumMod val="85000"/>
              </a:schemeClr>
            </a:gs>
            <a:gs pos="50000">
              <a:schemeClr val="bg1"/>
            </a:gs>
            <a:gs pos="100000">
              <a:schemeClr val="tx1">
                <a:lumMod val="50000"/>
                <a:lumOff val="50000"/>
              </a:schemeClr>
            </a:gs>
          </a:gsLst>
          <a:path path="circle">
            <a:fillToRect l="50000" t="50000" r="50000" b="50000"/>
          </a:path>
          <a:tileRect/>
        </a:gradFill>
        <a:ln>
          <a:solidFill>
            <a:schemeClr val="tx1"/>
          </a:solidFill>
        </a:ln>
      </dgm:spPr>
      <dgm:t>
        <a:bodyPr/>
        <a:lstStyle/>
        <a:p>
          <a:r>
            <a:rPr lang="es-MX" sz="2400" b="1" dirty="0" smtClean="0">
              <a:solidFill>
                <a:schemeClr val="tx1"/>
              </a:solidFill>
              <a:effectLst>
                <a:outerShdw blurRad="38100" dist="38100" dir="2700000" algn="tl">
                  <a:srgbClr val="000000">
                    <a:alpha val="43137"/>
                  </a:srgbClr>
                </a:outerShdw>
              </a:effectLst>
            </a:rPr>
            <a:t>Actividades de acercamiento y preparación del terreno.</a:t>
          </a:r>
          <a:endParaRPr lang="es-VE" sz="2400" b="1" dirty="0">
            <a:solidFill>
              <a:schemeClr val="tx1"/>
            </a:solidFill>
            <a:effectLst>
              <a:outerShdw blurRad="38100" dist="38100" dir="2700000" algn="tl">
                <a:srgbClr val="000000">
                  <a:alpha val="43137"/>
                </a:srgbClr>
              </a:outerShdw>
            </a:effectLst>
          </a:endParaRPr>
        </a:p>
      </dgm:t>
    </dgm:pt>
    <dgm:pt modelId="{AC6B7484-14EE-4AD4-A6E5-C61B4B2C2D5E}">
      <dgm:prSet phldrT="[Texto]"/>
      <dgm:spPr>
        <a:gradFill flip="none" rotWithShape="1">
          <a:gsLst>
            <a:gs pos="0">
              <a:schemeClr val="bg1">
                <a:lumMod val="85000"/>
              </a:schemeClr>
            </a:gs>
            <a:gs pos="50000">
              <a:schemeClr val="bg1"/>
            </a:gs>
            <a:gs pos="100000">
              <a:schemeClr val="tx1">
                <a:lumMod val="50000"/>
                <a:lumOff val="50000"/>
              </a:schemeClr>
            </a:gs>
          </a:gsLst>
          <a:path path="circle">
            <a:fillToRect l="100000" t="100000"/>
          </a:path>
          <a:tileRect r="-100000" b="-100000"/>
        </a:gradFill>
        <a:ln>
          <a:solidFill>
            <a:schemeClr val="tx1"/>
          </a:solidFill>
        </a:ln>
      </dgm:spPr>
      <dgm:t>
        <a:bodyPr/>
        <a:lstStyle/>
        <a:p>
          <a:r>
            <a:rPr lang="es-MX" b="1" dirty="0" smtClean="0">
              <a:solidFill>
                <a:schemeClr val="tx1"/>
              </a:solidFill>
            </a:rPr>
            <a:t>Siembra Fases</a:t>
          </a:r>
          <a:endParaRPr lang="es-VE" b="1" dirty="0">
            <a:solidFill>
              <a:schemeClr val="tx1"/>
            </a:solidFill>
          </a:endParaRPr>
        </a:p>
      </dgm:t>
    </dgm:pt>
    <dgm:pt modelId="{0ECD016F-8E16-4EDE-8B20-6370C813BCDD}" type="sibTrans" cxnId="{7BCD9590-B26B-47D6-A1FC-AD3E43A9578B}">
      <dgm:prSet/>
      <dgm:spPr/>
      <dgm:t>
        <a:bodyPr/>
        <a:lstStyle/>
        <a:p>
          <a:endParaRPr lang="es-VE"/>
        </a:p>
      </dgm:t>
    </dgm:pt>
    <dgm:pt modelId="{8C10A5C0-55C2-4C6E-87BD-FD06240E4170}" type="parTrans" cxnId="{7BCD9590-B26B-47D6-A1FC-AD3E43A9578B}">
      <dgm:prSet/>
      <dgm:spPr/>
      <dgm:t>
        <a:bodyPr/>
        <a:lstStyle/>
        <a:p>
          <a:endParaRPr lang="es-VE"/>
        </a:p>
      </dgm:t>
    </dgm:pt>
    <dgm:pt modelId="{D593D81F-30E0-43D3-A618-9E5F9DB5142D}" type="sibTrans" cxnId="{B40EAD2F-9BB1-48E9-B347-49F00979221C}">
      <dgm:prSet/>
      <dgm:spPr>
        <a:gradFill flip="none" rotWithShape="1">
          <a:gsLst>
            <a:gs pos="0">
              <a:schemeClr val="bg1">
                <a:lumMod val="85000"/>
              </a:schemeClr>
            </a:gs>
            <a:gs pos="50000">
              <a:schemeClr val="bg1"/>
            </a:gs>
            <a:gs pos="100000">
              <a:schemeClr val="tx1">
                <a:lumMod val="50000"/>
                <a:lumOff val="50000"/>
              </a:schemeClr>
            </a:gs>
          </a:gsLst>
          <a:path path="circle">
            <a:fillToRect l="100000" b="100000"/>
          </a:path>
          <a:tileRect t="-100000" r="-100000"/>
        </a:gradFill>
        <a:ln>
          <a:solidFill>
            <a:schemeClr val="tx1"/>
          </a:solidFill>
        </a:ln>
      </dgm:spPr>
      <dgm:t>
        <a:bodyPr/>
        <a:lstStyle/>
        <a:p>
          <a:endParaRPr lang="es-VE"/>
        </a:p>
      </dgm:t>
    </dgm:pt>
    <dgm:pt modelId="{A8D99E34-A721-40FC-B95F-6F48EA57FA9C}" type="parTrans" cxnId="{B40EAD2F-9BB1-48E9-B347-49F00979221C}">
      <dgm:prSet/>
      <dgm:spPr/>
      <dgm:t>
        <a:bodyPr/>
        <a:lstStyle/>
        <a:p>
          <a:endParaRPr lang="es-VE"/>
        </a:p>
      </dgm:t>
    </dgm:pt>
    <dgm:pt modelId="{C96BB1CA-7B4E-4593-B65A-085B0568235E}" type="sibTrans" cxnId="{BCF116F3-C464-4F88-933B-9D5AAF502787}">
      <dgm:prSet/>
      <dgm:spPr>
        <a:gradFill rotWithShape="0">
          <a:gsLst>
            <a:gs pos="0">
              <a:schemeClr val="bg1">
                <a:lumMod val="85000"/>
              </a:schemeClr>
            </a:gs>
            <a:gs pos="50000">
              <a:schemeClr val="bg1"/>
            </a:gs>
            <a:gs pos="100000">
              <a:schemeClr val="tx1">
                <a:lumMod val="50000"/>
                <a:lumOff val="50000"/>
              </a:schemeClr>
            </a:gs>
          </a:gsLst>
          <a:path path="circle">
            <a:fillToRect l="100000" b="100000"/>
          </a:path>
        </a:gradFill>
        <a:ln>
          <a:solidFill>
            <a:schemeClr val="tx1"/>
          </a:solidFill>
        </a:ln>
      </dgm:spPr>
      <dgm:t>
        <a:bodyPr/>
        <a:lstStyle/>
        <a:p>
          <a:endParaRPr lang="es-VE"/>
        </a:p>
      </dgm:t>
    </dgm:pt>
    <dgm:pt modelId="{1FEACCE8-1BBE-426B-AC66-144F749B8A91}" type="parTrans" cxnId="{BCF116F3-C464-4F88-933B-9D5AAF502787}">
      <dgm:prSet/>
      <dgm:spPr/>
      <dgm:t>
        <a:bodyPr/>
        <a:lstStyle/>
        <a:p>
          <a:endParaRPr lang="es-VE"/>
        </a:p>
      </dgm:t>
    </dgm:pt>
    <dgm:pt modelId="{2CEC4068-5AC0-4E9B-AB5C-54759B30EF33}" type="sibTrans" cxnId="{B8F196FB-5EB6-48E6-9E7C-8D1439AA2C5E}">
      <dgm:prSet/>
      <dgm:spPr>
        <a:gradFill rotWithShape="0">
          <a:gsLst>
            <a:gs pos="0">
              <a:schemeClr val="bg1">
                <a:lumMod val="85000"/>
              </a:schemeClr>
            </a:gs>
            <a:gs pos="50000">
              <a:schemeClr val="bg1"/>
            </a:gs>
            <a:gs pos="100000">
              <a:schemeClr val="tx1">
                <a:lumMod val="50000"/>
                <a:lumOff val="50000"/>
              </a:schemeClr>
            </a:gs>
          </a:gsLst>
          <a:path path="circle">
            <a:fillToRect l="100000" b="100000"/>
          </a:path>
        </a:gradFill>
        <a:ln>
          <a:solidFill>
            <a:schemeClr val="tx1"/>
          </a:solidFill>
        </a:ln>
      </dgm:spPr>
      <dgm:t>
        <a:bodyPr/>
        <a:lstStyle/>
        <a:p>
          <a:endParaRPr lang="es-VE"/>
        </a:p>
      </dgm:t>
    </dgm:pt>
    <dgm:pt modelId="{1B07E438-336A-4219-9B74-C88A09CE7983}" type="parTrans" cxnId="{B8F196FB-5EB6-48E6-9E7C-8D1439AA2C5E}">
      <dgm:prSet/>
      <dgm:spPr/>
      <dgm:t>
        <a:bodyPr/>
        <a:lstStyle/>
        <a:p>
          <a:endParaRPr lang="es-VE"/>
        </a:p>
      </dgm:t>
    </dgm:pt>
    <dgm:pt modelId="{EAD23681-77E8-4C6E-8EA4-786B0D1AC3C8}" type="pres">
      <dgm:prSet presAssocID="{3A47F466-3D85-48D4-9D0D-217D654A9F76}" presName="Name0" presStyleCnt="0">
        <dgm:presLayoutVars>
          <dgm:chMax val="1"/>
          <dgm:dir/>
          <dgm:animLvl val="ctr"/>
          <dgm:resizeHandles val="exact"/>
        </dgm:presLayoutVars>
      </dgm:prSet>
      <dgm:spPr/>
      <dgm:t>
        <a:bodyPr/>
        <a:lstStyle/>
        <a:p>
          <a:endParaRPr lang="es-VE"/>
        </a:p>
      </dgm:t>
    </dgm:pt>
    <dgm:pt modelId="{803CF071-765A-4032-930C-FE29153536C3}" type="pres">
      <dgm:prSet presAssocID="{AC6B7484-14EE-4AD4-A6E5-C61B4B2C2D5E}" presName="centerShape" presStyleLbl="node0" presStyleIdx="0" presStyleCnt="1" custLinFactNeighborX="93" custLinFactNeighborY="-3087"/>
      <dgm:spPr/>
      <dgm:t>
        <a:bodyPr/>
        <a:lstStyle/>
        <a:p>
          <a:endParaRPr lang="es-VE"/>
        </a:p>
      </dgm:t>
    </dgm:pt>
    <dgm:pt modelId="{7EB963C9-3E86-4298-A4C5-AE21E711BCE5}" type="pres">
      <dgm:prSet presAssocID="{DBF73912-A986-41B4-A1ED-65B22B57F560}" presName="node" presStyleLbl="node1" presStyleIdx="0" presStyleCnt="3" custScaleX="166538" custRadScaleRad="96291">
        <dgm:presLayoutVars>
          <dgm:bulletEnabled val="1"/>
        </dgm:presLayoutVars>
      </dgm:prSet>
      <dgm:spPr/>
      <dgm:t>
        <a:bodyPr/>
        <a:lstStyle/>
        <a:p>
          <a:endParaRPr lang="es-VE"/>
        </a:p>
      </dgm:t>
    </dgm:pt>
    <dgm:pt modelId="{754CDA7E-E133-4F0A-920F-E972773A5642}" type="pres">
      <dgm:prSet presAssocID="{DBF73912-A986-41B4-A1ED-65B22B57F560}" presName="dummy" presStyleCnt="0"/>
      <dgm:spPr/>
    </dgm:pt>
    <dgm:pt modelId="{FD10CD13-1BFE-4A2B-A11C-F3467479FA3D}" type="pres">
      <dgm:prSet presAssocID="{2CEC4068-5AC0-4E9B-AB5C-54759B30EF33}" presName="sibTrans" presStyleLbl="sibTrans2D1" presStyleIdx="0" presStyleCnt="3"/>
      <dgm:spPr/>
      <dgm:t>
        <a:bodyPr/>
        <a:lstStyle/>
        <a:p>
          <a:endParaRPr lang="es-VE"/>
        </a:p>
      </dgm:t>
    </dgm:pt>
    <dgm:pt modelId="{3B538E3A-48FD-416B-BE0E-0E1391098D8C}" type="pres">
      <dgm:prSet presAssocID="{D293D036-B774-4BAC-850E-7971D7B705AA}" presName="node" presStyleLbl="node1" presStyleIdx="1" presStyleCnt="3" custScaleX="165828" custScaleY="156072" custRadScaleRad="102322" custRadScaleInc="-1870">
        <dgm:presLayoutVars>
          <dgm:bulletEnabled val="1"/>
        </dgm:presLayoutVars>
      </dgm:prSet>
      <dgm:spPr/>
      <dgm:t>
        <a:bodyPr/>
        <a:lstStyle/>
        <a:p>
          <a:endParaRPr lang="es-VE"/>
        </a:p>
      </dgm:t>
    </dgm:pt>
    <dgm:pt modelId="{26AE0048-918E-48F1-B108-207FB2FBE9E7}" type="pres">
      <dgm:prSet presAssocID="{D293D036-B774-4BAC-850E-7971D7B705AA}" presName="dummy" presStyleCnt="0"/>
      <dgm:spPr/>
    </dgm:pt>
    <dgm:pt modelId="{66B137DE-7007-4E69-A9B7-E5BA268826A1}" type="pres">
      <dgm:prSet presAssocID="{C96BB1CA-7B4E-4593-B65A-085B0568235E}" presName="sibTrans" presStyleLbl="sibTrans2D1" presStyleIdx="1" presStyleCnt="3"/>
      <dgm:spPr/>
      <dgm:t>
        <a:bodyPr/>
        <a:lstStyle/>
        <a:p>
          <a:endParaRPr lang="es-VE"/>
        </a:p>
      </dgm:t>
    </dgm:pt>
    <dgm:pt modelId="{B789DC5D-0226-430E-8DC1-1D4C6F4FA6BE}" type="pres">
      <dgm:prSet presAssocID="{C45E228C-2A9D-4B49-93E7-14F8CD397428}" presName="node" presStyleLbl="node1" presStyleIdx="2" presStyleCnt="3" custScaleX="164476" custScaleY="156072">
        <dgm:presLayoutVars>
          <dgm:bulletEnabled val="1"/>
        </dgm:presLayoutVars>
      </dgm:prSet>
      <dgm:spPr/>
      <dgm:t>
        <a:bodyPr/>
        <a:lstStyle/>
        <a:p>
          <a:endParaRPr lang="es-VE"/>
        </a:p>
      </dgm:t>
    </dgm:pt>
    <dgm:pt modelId="{7472FF3D-09D0-4CE6-9BA8-FC0EF63D631A}" type="pres">
      <dgm:prSet presAssocID="{C45E228C-2A9D-4B49-93E7-14F8CD397428}" presName="dummy" presStyleCnt="0"/>
      <dgm:spPr/>
    </dgm:pt>
    <dgm:pt modelId="{F722A7FD-2323-4208-B191-AFC0BD10440F}" type="pres">
      <dgm:prSet presAssocID="{D593D81F-30E0-43D3-A618-9E5F9DB5142D}" presName="sibTrans" presStyleLbl="sibTrans2D1" presStyleIdx="2" presStyleCnt="3"/>
      <dgm:spPr/>
      <dgm:t>
        <a:bodyPr/>
        <a:lstStyle/>
        <a:p>
          <a:endParaRPr lang="es-VE"/>
        </a:p>
      </dgm:t>
    </dgm:pt>
  </dgm:ptLst>
  <dgm:cxnLst>
    <dgm:cxn modelId="{6C6A9520-6ED0-45E5-8AD2-92B67EDBF890}" type="presOf" srcId="{DBF73912-A986-41B4-A1ED-65B22B57F560}" destId="{7EB963C9-3E86-4298-A4C5-AE21E711BCE5}" srcOrd="0" destOrd="0" presId="urn:microsoft.com/office/officeart/2005/8/layout/radial6"/>
    <dgm:cxn modelId="{BC7D6D4C-4A61-4828-9EFE-9B3E9D2D757F}" type="presOf" srcId="{D293D036-B774-4BAC-850E-7971D7B705AA}" destId="{3B538E3A-48FD-416B-BE0E-0E1391098D8C}" srcOrd="0" destOrd="0" presId="urn:microsoft.com/office/officeart/2005/8/layout/radial6"/>
    <dgm:cxn modelId="{C2FDDD55-F2C7-40BC-B908-4E05AA1772E0}" type="presOf" srcId="{AC6B7484-14EE-4AD4-A6E5-C61B4B2C2D5E}" destId="{803CF071-765A-4032-930C-FE29153536C3}" srcOrd="0" destOrd="0" presId="urn:microsoft.com/office/officeart/2005/8/layout/radial6"/>
    <dgm:cxn modelId="{7BCD9590-B26B-47D6-A1FC-AD3E43A9578B}" srcId="{3A47F466-3D85-48D4-9D0D-217D654A9F76}" destId="{AC6B7484-14EE-4AD4-A6E5-C61B4B2C2D5E}" srcOrd="0" destOrd="0" parTransId="{8C10A5C0-55C2-4C6E-87BD-FD06240E4170}" sibTransId="{0ECD016F-8E16-4EDE-8B20-6370C813BCDD}"/>
    <dgm:cxn modelId="{5B92FD93-6094-47C5-A697-76CE5866A035}" type="presOf" srcId="{3A47F466-3D85-48D4-9D0D-217D654A9F76}" destId="{EAD23681-77E8-4C6E-8EA4-786B0D1AC3C8}" srcOrd="0" destOrd="0" presId="urn:microsoft.com/office/officeart/2005/8/layout/radial6"/>
    <dgm:cxn modelId="{B40EAD2F-9BB1-48E9-B347-49F00979221C}" srcId="{AC6B7484-14EE-4AD4-A6E5-C61B4B2C2D5E}" destId="{C45E228C-2A9D-4B49-93E7-14F8CD397428}" srcOrd="2" destOrd="0" parTransId="{A8D99E34-A721-40FC-B95F-6F48EA57FA9C}" sibTransId="{D593D81F-30E0-43D3-A618-9E5F9DB5142D}"/>
    <dgm:cxn modelId="{BCF116F3-C464-4F88-933B-9D5AAF502787}" srcId="{AC6B7484-14EE-4AD4-A6E5-C61B4B2C2D5E}" destId="{D293D036-B774-4BAC-850E-7971D7B705AA}" srcOrd="1" destOrd="0" parTransId="{1FEACCE8-1BBE-426B-AC66-144F749B8A91}" sibTransId="{C96BB1CA-7B4E-4593-B65A-085B0568235E}"/>
    <dgm:cxn modelId="{CBCA2113-62F1-4819-8350-EC727DA48A6C}" type="presOf" srcId="{2CEC4068-5AC0-4E9B-AB5C-54759B30EF33}" destId="{FD10CD13-1BFE-4A2B-A11C-F3467479FA3D}" srcOrd="0" destOrd="0" presId="urn:microsoft.com/office/officeart/2005/8/layout/radial6"/>
    <dgm:cxn modelId="{B8F196FB-5EB6-48E6-9E7C-8D1439AA2C5E}" srcId="{AC6B7484-14EE-4AD4-A6E5-C61B4B2C2D5E}" destId="{DBF73912-A986-41B4-A1ED-65B22B57F560}" srcOrd="0" destOrd="0" parTransId="{1B07E438-336A-4219-9B74-C88A09CE7983}" sibTransId="{2CEC4068-5AC0-4E9B-AB5C-54759B30EF33}"/>
    <dgm:cxn modelId="{30E85E65-25E2-4550-82FC-144EA0447EB9}" type="presOf" srcId="{D593D81F-30E0-43D3-A618-9E5F9DB5142D}" destId="{F722A7FD-2323-4208-B191-AFC0BD10440F}" srcOrd="0" destOrd="0" presId="urn:microsoft.com/office/officeart/2005/8/layout/radial6"/>
    <dgm:cxn modelId="{111A7ED5-4154-49F3-BCFD-5A1F3A5CC1F7}" type="presOf" srcId="{C96BB1CA-7B4E-4593-B65A-085B0568235E}" destId="{66B137DE-7007-4E69-A9B7-E5BA268826A1}" srcOrd="0" destOrd="0" presId="urn:microsoft.com/office/officeart/2005/8/layout/radial6"/>
    <dgm:cxn modelId="{FA08F16F-7758-4B03-A066-7C681F9509B6}" type="presOf" srcId="{C45E228C-2A9D-4B49-93E7-14F8CD397428}" destId="{B789DC5D-0226-430E-8DC1-1D4C6F4FA6BE}" srcOrd="0" destOrd="0" presId="urn:microsoft.com/office/officeart/2005/8/layout/radial6"/>
    <dgm:cxn modelId="{498300E4-D09B-4FA3-93D6-D382E010A24C}" type="presParOf" srcId="{EAD23681-77E8-4C6E-8EA4-786B0D1AC3C8}" destId="{803CF071-765A-4032-930C-FE29153536C3}" srcOrd="0" destOrd="0" presId="urn:microsoft.com/office/officeart/2005/8/layout/radial6"/>
    <dgm:cxn modelId="{08E56744-316C-4A19-B0B4-B5FCC30A3208}" type="presParOf" srcId="{EAD23681-77E8-4C6E-8EA4-786B0D1AC3C8}" destId="{7EB963C9-3E86-4298-A4C5-AE21E711BCE5}" srcOrd="1" destOrd="0" presId="urn:microsoft.com/office/officeart/2005/8/layout/radial6"/>
    <dgm:cxn modelId="{710EDA75-81C7-4917-BC88-E18C067B204E}" type="presParOf" srcId="{EAD23681-77E8-4C6E-8EA4-786B0D1AC3C8}" destId="{754CDA7E-E133-4F0A-920F-E972773A5642}" srcOrd="2" destOrd="0" presId="urn:microsoft.com/office/officeart/2005/8/layout/radial6"/>
    <dgm:cxn modelId="{BE4128BC-AC01-4B8C-A1F7-634A14695A8C}" type="presParOf" srcId="{EAD23681-77E8-4C6E-8EA4-786B0D1AC3C8}" destId="{FD10CD13-1BFE-4A2B-A11C-F3467479FA3D}" srcOrd="3" destOrd="0" presId="urn:microsoft.com/office/officeart/2005/8/layout/radial6"/>
    <dgm:cxn modelId="{B8689520-B5F9-4B46-8194-ED7825676AE6}" type="presParOf" srcId="{EAD23681-77E8-4C6E-8EA4-786B0D1AC3C8}" destId="{3B538E3A-48FD-416B-BE0E-0E1391098D8C}" srcOrd="4" destOrd="0" presId="urn:microsoft.com/office/officeart/2005/8/layout/radial6"/>
    <dgm:cxn modelId="{BF79396B-E0B8-401E-B2D5-08FD488DC74A}" type="presParOf" srcId="{EAD23681-77E8-4C6E-8EA4-786B0D1AC3C8}" destId="{26AE0048-918E-48F1-B108-207FB2FBE9E7}" srcOrd="5" destOrd="0" presId="urn:microsoft.com/office/officeart/2005/8/layout/radial6"/>
    <dgm:cxn modelId="{7390E6C9-9C00-4F9D-A36B-99902F818301}" type="presParOf" srcId="{EAD23681-77E8-4C6E-8EA4-786B0D1AC3C8}" destId="{66B137DE-7007-4E69-A9B7-E5BA268826A1}" srcOrd="6" destOrd="0" presId="urn:microsoft.com/office/officeart/2005/8/layout/radial6"/>
    <dgm:cxn modelId="{779A6BEF-2A93-4DF8-BCA2-9ED2B0BD4692}" type="presParOf" srcId="{EAD23681-77E8-4C6E-8EA4-786B0D1AC3C8}" destId="{B789DC5D-0226-430E-8DC1-1D4C6F4FA6BE}" srcOrd="7" destOrd="0" presId="urn:microsoft.com/office/officeart/2005/8/layout/radial6"/>
    <dgm:cxn modelId="{D2903F15-E9B5-485B-8401-BCF57AE8B392}" type="presParOf" srcId="{EAD23681-77E8-4C6E-8EA4-786B0D1AC3C8}" destId="{7472FF3D-09D0-4CE6-9BA8-FC0EF63D631A}" srcOrd="8" destOrd="0" presId="urn:microsoft.com/office/officeart/2005/8/layout/radial6"/>
    <dgm:cxn modelId="{47666DDA-DCA5-428F-9BD7-62630B5F1DBF}" type="presParOf" srcId="{EAD23681-77E8-4C6E-8EA4-786B0D1AC3C8}" destId="{F722A7FD-2323-4208-B191-AFC0BD10440F}" srcOrd="9" destOrd="0" presId="urn:microsoft.com/office/officeart/2005/8/layout/radial6"/>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22A7FD-2323-4208-B191-AFC0BD10440F}">
      <dsp:nvSpPr>
        <dsp:cNvPr id="0" name=""/>
        <dsp:cNvSpPr/>
      </dsp:nvSpPr>
      <dsp:spPr>
        <a:xfrm>
          <a:off x="1800059" y="948018"/>
          <a:ext cx="5643333" cy="5643333"/>
        </a:xfrm>
        <a:prstGeom prst="blockArc">
          <a:avLst>
            <a:gd name="adj1" fmla="val 9144700"/>
            <a:gd name="adj2" fmla="val 16130303"/>
            <a:gd name="adj3" fmla="val 4641"/>
          </a:avLst>
        </a:prstGeom>
        <a:gradFill flip="none" rotWithShape="1">
          <a:gsLst>
            <a:gs pos="0">
              <a:schemeClr val="bg1">
                <a:lumMod val="85000"/>
              </a:schemeClr>
            </a:gs>
            <a:gs pos="50000">
              <a:schemeClr val="bg1"/>
            </a:gs>
            <a:gs pos="100000">
              <a:schemeClr val="tx1">
                <a:lumMod val="50000"/>
                <a:lumOff val="50000"/>
              </a:schemeClr>
            </a:gs>
          </a:gsLst>
          <a:path path="circle">
            <a:fillToRect l="100000" b="100000"/>
          </a:path>
          <a:tileRect t="-100000" r="-100000"/>
        </a:gra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66B137DE-7007-4E69-A9B7-E5BA268826A1}">
      <dsp:nvSpPr>
        <dsp:cNvPr id="0" name=""/>
        <dsp:cNvSpPr/>
      </dsp:nvSpPr>
      <dsp:spPr>
        <a:xfrm>
          <a:off x="1780996" y="912179"/>
          <a:ext cx="5643333" cy="5643333"/>
        </a:xfrm>
        <a:prstGeom prst="blockArc">
          <a:avLst>
            <a:gd name="adj1" fmla="val 1705925"/>
            <a:gd name="adj2" fmla="val 9094068"/>
            <a:gd name="adj3" fmla="val 4641"/>
          </a:avLst>
        </a:prstGeom>
        <a:gradFill rotWithShape="0">
          <a:gsLst>
            <a:gs pos="0">
              <a:schemeClr val="bg1">
                <a:lumMod val="85000"/>
              </a:schemeClr>
            </a:gs>
            <a:gs pos="50000">
              <a:schemeClr val="bg1"/>
            </a:gs>
            <a:gs pos="100000">
              <a:schemeClr val="tx1">
                <a:lumMod val="50000"/>
                <a:lumOff val="50000"/>
              </a:schemeClr>
            </a:gs>
          </a:gsLst>
          <a:path path="circle">
            <a:fillToRect l="100000" b="100000"/>
          </a:path>
        </a:gra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FD10CD13-1BFE-4A2B-A11C-F3467479FA3D}">
      <dsp:nvSpPr>
        <dsp:cNvPr id="0" name=""/>
        <dsp:cNvSpPr/>
      </dsp:nvSpPr>
      <dsp:spPr>
        <a:xfrm>
          <a:off x="1761665" y="948529"/>
          <a:ext cx="5643333" cy="5643333"/>
        </a:xfrm>
        <a:prstGeom prst="blockArc">
          <a:avLst>
            <a:gd name="adj1" fmla="val 16178197"/>
            <a:gd name="adj2" fmla="val 1654574"/>
            <a:gd name="adj3" fmla="val 4641"/>
          </a:avLst>
        </a:prstGeom>
        <a:gradFill rotWithShape="0">
          <a:gsLst>
            <a:gs pos="0">
              <a:schemeClr val="bg1">
                <a:lumMod val="85000"/>
              </a:schemeClr>
            </a:gs>
            <a:gs pos="50000">
              <a:schemeClr val="bg1"/>
            </a:gs>
            <a:gs pos="100000">
              <a:schemeClr val="tx1">
                <a:lumMod val="50000"/>
                <a:lumOff val="50000"/>
              </a:schemeClr>
            </a:gs>
          </a:gsLst>
          <a:path path="circle">
            <a:fillToRect l="100000" b="100000"/>
          </a:path>
        </a:gra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803CF071-765A-4032-930C-FE29153536C3}">
      <dsp:nvSpPr>
        <dsp:cNvPr id="0" name=""/>
        <dsp:cNvSpPr/>
      </dsp:nvSpPr>
      <dsp:spPr>
        <a:xfrm>
          <a:off x="3271708" y="2198588"/>
          <a:ext cx="2598539" cy="2598539"/>
        </a:xfrm>
        <a:prstGeom prst="ellipse">
          <a:avLst/>
        </a:prstGeom>
        <a:gradFill flip="none" rotWithShape="1">
          <a:gsLst>
            <a:gs pos="0">
              <a:schemeClr val="bg1">
                <a:lumMod val="85000"/>
              </a:schemeClr>
            </a:gs>
            <a:gs pos="50000">
              <a:schemeClr val="bg1"/>
            </a:gs>
            <a:gs pos="100000">
              <a:schemeClr val="tx1">
                <a:lumMod val="50000"/>
                <a:lumOff val="50000"/>
              </a:schemeClr>
            </a:gs>
          </a:gsLst>
          <a:path path="circle">
            <a:fillToRect l="100000" t="100000"/>
          </a:path>
          <a:tileRect r="-100000" b="-100000"/>
        </a:gra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s-MX" sz="4000" b="1" kern="1200" dirty="0" smtClean="0">
              <a:solidFill>
                <a:schemeClr val="tx1"/>
              </a:solidFill>
            </a:rPr>
            <a:t>Siembra Fases</a:t>
          </a:r>
          <a:endParaRPr lang="es-VE" sz="4000" b="1" kern="1200" dirty="0">
            <a:solidFill>
              <a:schemeClr val="tx1"/>
            </a:solidFill>
          </a:endParaRPr>
        </a:p>
      </dsp:txBody>
      <dsp:txXfrm>
        <a:off x="3271708" y="2198588"/>
        <a:ext cx="2598539" cy="2598539"/>
      </dsp:txXfrm>
    </dsp:sp>
    <dsp:sp modelId="{7EB963C9-3E86-4298-A4C5-AE21E711BCE5}">
      <dsp:nvSpPr>
        <dsp:cNvPr id="0" name=""/>
        <dsp:cNvSpPr/>
      </dsp:nvSpPr>
      <dsp:spPr>
        <a:xfrm>
          <a:off x="3051207" y="104579"/>
          <a:ext cx="3029288" cy="1818977"/>
        </a:xfrm>
        <a:prstGeom prst="ellipse">
          <a:avLst/>
        </a:prstGeom>
        <a:gradFill flip="none" rotWithShape="1">
          <a:gsLst>
            <a:gs pos="0">
              <a:schemeClr val="bg1">
                <a:lumMod val="85000"/>
              </a:schemeClr>
            </a:gs>
            <a:gs pos="50000">
              <a:schemeClr val="bg1"/>
            </a:gs>
            <a:gs pos="100000">
              <a:schemeClr val="tx1">
                <a:lumMod val="50000"/>
                <a:lumOff val="50000"/>
              </a:schemeClr>
            </a:gs>
          </a:gsLst>
          <a:path path="circle">
            <a:fillToRect l="50000" t="50000" r="50000" b="50000"/>
          </a:path>
          <a:tileRect/>
        </a:gra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effectLst>
                <a:outerShdw blurRad="38100" dist="38100" dir="2700000" algn="tl">
                  <a:srgbClr val="000000">
                    <a:alpha val="43137"/>
                  </a:srgbClr>
                </a:outerShdw>
              </a:effectLst>
            </a:rPr>
            <a:t>Actividades de acercamiento y preparación del terreno.</a:t>
          </a:r>
          <a:endParaRPr lang="es-VE" sz="2400" b="1" kern="1200" dirty="0">
            <a:solidFill>
              <a:schemeClr val="tx1"/>
            </a:solidFill>
            <a:effectLst>
              <a:outerShdw blurRad="38100" dist="38100" dir="2700000" algn="tl">
                <a:srgbClr val="000000">
                  <a:alpha val="43137"/>
                </a:srgbClr>
              </a:outerShdw>
            </a:effectLst>
          </a:endParaRPr>
        </a:p>
      </dsp:txBody>
      <dsp:txXfrm>
        <a:off x="3051207" y="104579"/>
        <a:ext cx="3029288" cy="1818977"/>
      </dsp:txXfrm>
    </dsp:sp>
    <dsp:sp modelId="{3B538E3A-48FD-416B-BE0E-0E1391098D8C}">
      <dsp:nvSpPr>
        <dsp:cNvPr id="0" name=""/>
        <dsp:cNvSpPr/>
      </dsp:nvSpPr>
      <dsp:spPr>
        <a:xfrm>
          <a:off x="5518214" y="3626654"/>
          <a:ext cx="3016373" cy="2838914"/>
        </a:xfrm>
        <a:prstGeom prst="ellipse">
          <a:avLst/>
        </a:prstGeom>
        <a:gradFill rotWithShape="0">
          <a:gsLst>
            <a:gs pos="0">
              <a:schemeClr val="bg1">
                <a:lumMod val="85000"/>
              </a:schemeClr>
            </a:gs>
            <a:gs pos="50000">
              <a:schemeClr val="bg1"/>
            </a:gs>
            <a:gs pos="100000">
              <a:schemeClr val="tx1">
                <a:lumMod val="50000"/>
                <a:lumOff val="50000"/>
              </a:schemeClr>
            </a:gs>
          </a:gsLst>
          <a:path path="circle">
            <a:fillToRect l="50000" t="50000" r="50000" b="50000"/>
          </a:path>
        </a:gra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ES_tradnl" sz="2400" b="1" kern="1200" dirty="0" smtClean="0">
              <a:solidFill>
                <a:schemeClr val="tx1"/>
              </a:solidFill>
              <a:effectLst>
                <a:outerShdw blurRad="38100" dist="38100" dir="2700000" algn="tl">
                  <a:srgbClr val="000000">
                    <a:alpha val="43137"/>
                  </a:srgbClr>
                </a:outerShdw>
              </a:effectLst>
            </a:rPr>
            <a:t>Evangelización por la Amistad y Testimonios Personales. (Campaña de Siembra)</a:t>
          </a:r>
          <a:endParaRPr lang="es-VE" sz="2400" b="1" kern="1200" dirty="0">
            <a:solidFill>
              <a:schemeClr val="tx1"/>
            </a:solidFill>
            <a:effectLst>
              <a:outerShdw blurRad="38100" dist="38100" dir="2700000" algn="tl">
                <a:srgbClr val="000000">
                  <a:alpha val="43137"/>
                </a:srgbClr>
              </a:outerShdw>
            </a:effectLst>
          </a:endParaRPr>
        </a:p>
      </dsp:txBody>
      <dsp:txXfrm>
        <a:off x="5518214" y="3626654"/>
        <a:ext cx="3016373" cy="2838914"/>
      </dsp:txXfrm>
    </dsp:sp>
    <dsp:sp modelId="{B789DC5D-0226-430E-8DC1-1D4C6F4FA6BE}">
      <dsp:nvSpPr>
        <dsp:cNvPr id="0" name=""/>
        <dsp:cNvSpPr/>
      </dsp:nvSpPr>
      <dsp:spPr>
        <a:xfrm>
          <a:off x="683036" y="3626659"/>
          <a:ext cx="2991781" cy="2838914"/>
        </a:xfrm>
        <a:prstGeom prst="ellipse">
          <a:avLst/>
        </a:prstGeom>
        <a:gradFill rotWithShape="0">
          <a:gsLst>
            <a:gs pos="0">
              <a:schemeClr val="bg1">
                <a:lumMod val="85000"/>
              </a:schemeClr>
            </a:gs>
            <a:gs pos="50000">
              <a:schemeClr val="bg1"/>
            </a:gs>
            <a:gs pos="100000">
              <a:schemeClr val="tx1">
                <a:lumMod val="50000"/>
                <a:lumOff val="50000"/>
              </a:schemeClr>
            </a:gs>
          </a:gsLst>
          <a:path path="circle">
            <a:fillToRect l="50000" t="50000" r="50000" b="50000"/>
          </a:path>
        </a:gra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ES_tradnl" sz="2800" b="1" kern="1200" dirty="0" smtClean="0">
              <a:solidFill>
                <a:schemeClr val="tx1"/>
              </a:solidFill>
              <a:effectLst/>
            </a:rPr>
            <a:t>Presentación Doctrinal. Cultivo y Toma de Decisiones. </a:t>
          </a:r>
          <a:endParaRPr lang="es-VE" sz="2800" b="1" kern="1200" dirty="0">
            <a:solidFill>
              <a:schemeClr val="tx1"/>
            </a:solidFill>
            <a:effectLst/>
          </a:endParaRPr>
        </a:p>
      </dsp:txBody>
      <dsp:txXfrm>
        <a:off x="683036" y="3626659"/>
        <a:ext cx="2991781" cy="283891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E099BF89-7865-4128-8C84-C15B15A88F1A}" type="slidenum">
              <a:rPr lang="es-ES_tradnl"/>
              <a:pPr>
                <a:defRPr/>
              </a:pPr>
              <a:t>‹Nº›</a:t>
            </a:fld>
            <a:endParaRPr lang="es-ES_trad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D0CFF28D-D536-418D-8A50-FA313A30E95B}" type="slidenum">
              <a:rPr lang="es-ES_tradnl"/>
              <a:pPr>
                <a:defRPr/>
              </a:pPr>
              <a:t>‹Nº›</a:t>
            </a:fld>
            <a:endParaRPr lang="es-ES_trad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6069743-F13E-4CC2-BB55-54022CA4CA59}" type="slidenum">
              <a:rPr lang="es-ES_tradnl"/>
              <a:pPr>
                <a:defRPr/>
              </a:pPr>
              <a:t>‹Nº›</a:t>
            </a:fld>
            <a:endParaRPr lang="es-ES_trad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EAB072EE-2F5E-4036-BB46-6903D10EACE0}" type="slidenum">
              <a:rPr lang="es-ES_tradnl"/>
              <a:pPr>
                <a:defRPr/>
              </a:pPr>
              <a:t>‹Nº›</a:t>
            </a:fld>
            <a:endParaRPr lang="es-ES_tradn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3F4CFBC9-23D0-4E06-BB40-1BE3D887F28C}" type="slidenum">
              <a:rPr lang="es-ES_tradnl"/>
              <a:pPr>
                <a:defRPr/>
              </a:pPr>
              <a:t>‹Nº›</a:t>
            </a:fld>
            <a:endParaRPr lang="es-ES_tradn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AFA07685-1628-4D99-A03C-8E12114D42E3}" type="slidenum">
              <a:rPr lang="es-ES_tradnl"/>
              <a:pPr>
                <a:defRPr/>
              </a:pPr>
              <a:t>‹Nº›</a:t>
            </a:fld>
            <a:endParaRPr lang="es-ES_tradn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743BA5C1-028F-4E6C-9F52-B5039ADFA022}" type="slidenum">
              <a:rPr lang="es-ES_tradnl"/>
              <a:pPr>
                <a:defRPr/>
              </a:pPr>
              <a:t>‹Nº›</a:t>
            </a:fld>
            <a:endParaRPr lang="es-ES_tradn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98E92421-FEBB-4FA7-ADF2-89DEFDB874A7}"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3FA782F1-8E77-4CC0-A819-1A7F5ADC9516}" type="slidenum">
              <a:rPr lang="es-ES_tradnl"/>
              <a:pPr>
                <a:defRPr/>
              </a:pPr>
              <a:t>‹Nº›</a:t>
            </a:fld>
            <a:endParaRPr lang="es-ES_tradn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A6795633-77E7-4A31-B2EB-308490945BF5}" type="slidenum">
              <a:rPr lang="es-ES_tradnl"/>
              <a:pPr>
                <a:defRPr/>
              </a:pPr>
              <a:t>‹Nº›</a:t>
            </a:fld>
            <a:endParaRPr lang="es-ES_trad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82DB9CF-0E48-4C72-8499-E257005DE309}" type="slidenum">
              <a:rPr lang="es-ES_tradnl"/>
              <a:pPr>
                <a:defRPr/>
              </a:pPr>
              <a:t>‹Nº›</a:t>
            </a:fld>
            <a:endParaRPr lang="es-ES_trad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2A532333-A96E-4238-B717-42DDAC53E67E}" type="slidenum">
              <a:rPr lang="es-ES_tradnl"/>
              <a:pPr>
                <a:defRPr/>
              </a:pPr>
              <a:t>‹Nº›</a:t>
            </a:fld>
            <a:endParaRPr lang="es-ES_trad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92D12B41-DDF0-4A2C-92BD-3FEF5071F6F7}"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87A1BAE-94F8-46F1-870C-8A43AC936FD7}" type="datetimeFigureOut">
              <a:rPr lang="es-VE" smtClean="0"/>
              <a:pPr/>
              <a:t>11/10/2009</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8E2799EF-367B-4F53-B07F-0A2442AD2A0F}"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7A1BAE-94F8-46F1-870C-8A43AC936FD7}" type="datetimeFigureOut">
              <a:rPr lang="es-VE" smtClean="0"/>
              <a:pPr/>
              <a:t>11/10/2009</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2799EF-367B-4F53-B07F-0A2442AD2A0F}" type="slidenum">
              <a:rPr lang="es-VE" smtClean="0"/>
              <a:pPr/>
              <a:t>‹Nº›</a:t>
            </a:fld>
            <a:endParaRPr lang="es-V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481E543-77DD-42DF-B056-DED0037BF512}"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Ney Devis\Documents\Libro Siembra\portada libro siembra1.jpg"/>
          <p:cNvPicPr>
            <a:picLocks noChangeAspect="1" noChangeArrowheads="1"/>
          </p:cNvPicPr>
          <p:nvPr/>
        </p:nvPicPr>
        <p:blipFill>
          <a:blip r:embed="rId2" cstate="print"/>
          <a:srcRect/>
          <a:stretch>
            <a:fillRect/>
          </a:stretch>
        </p:blipFill>
        <p:spPr bwMode="auto">
          <a:xfrm>
            <a:off x="1785918" y="1"/>
            <a:ext cx="5715016" cy="685802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graphicFrame>
        <p:nvGraphicFramePr>
          <p:cNvPr id="4" name="3 Marcador de contenido"/>
          <p:cNvGraphicFramePr>
            <a:graphicFrameLocks noGrp="1"/>
          </p:cNvGraphicFramePr>
          <p:nvPr>
            <p:ph idx="1"/>
          </p:nvPr>
        </p:nvGraphicFramePr>
        <p:xfrm>
          <a:off x="71438" y="0"/>
          <a:ext cx="9072562" cy="6905347"/>
        </p:xfrm>
        <a:graphic>
          <a:graphicData uri="http://schemas.openxmlformats.org/drawingml/2006/table">
            <a:tbl>
              <a:tblPr/>
              <a:tblGrid>
                <a:gridCol w="2411744"/>
                <a:gridCol w="1560128"/>
                <a:gridCol w="1561130"/>
                <a:gridCol w="1696227"/>
                <a:gridCol w="1843333"/>
              </a:tblGrid>
              <a:tr h="319673">
                <a:tc gridSpan="5">
                  <a:txBody>
                    <a:bodyPr/>
                    <a:lstStyle/>
                    <a:p>
                      <a:pPr algn="ctr">
                        <a:spcAft>
                          <a:spcPts val="0"/>
                        </a:spcAft>
                        <a:tabLst>
                          <a:tab pos="180340" algn="l"/>
                        </a:tabLst>
                      </a:pPr>
                      <a:r>
                        <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Actividades de Acercamiento y atención de las necesidades</a:t>
                      </a:r>
                      <a:endParaRPr lang="es-VE" sz="24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VE"/>
                    </a:p>
                  </a:txBody>
                  <a:tcPr/>
                </a:tc>
                <a:tc hMerge="1">
                  <a:txBody>
                    <a:bodyPr/>
                    <a:lstStyle/>
                    <a:p>
                      <a:endParaRPr lang="es-VE"/>
                    </a:p>
                  </a:txBody>
                  <a:tcPr/>
                </a:tc>
                <a:tc hMerge="1">
                  <a:txBody>
                    <a:bodyPr/>
                    <a:lstStyle/>
                    <a:p>
                      <a:endParaRPr lang="es-VE"/>
                    </a:p>
                  </a:txBody>
                  <a:tcPr/>
                </a:tc>
                <a:tc hMerge="1">
                  <a:txBody>
                    <a:bodyPr/>
                    <a:lstStyle/>
                    <a:p>
                      <a:endParaRPr lang="es-VE"/>
                    </a:p>
                  </a:txBody>
                  <a:tcPr/>
                </a:tc>
              </a:tr>
              <a:tr h="831560">
                <a:tc>
                  <a:txBody>
                    <a:bodyPr/>
                    <a:lstStyle/>
                    <a:p>
                      <a:pPr algn="ctr">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¿Qué Vamos a Hacer?</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¿Cómo lo vamos hacer?</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¿Cuándo lo Vamos Hacer?</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¿Quién es el Responsable?</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¿Cuánto costará?</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Acción comunitaria</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Plan de cinco días.</a:t>
                      </a:r>
                      <a:endParaRPr lang="es-VE" sz="24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Comida Saludable</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Brigadas Médicas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Clínicas Abiertas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Visita Hospitales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Activ. Recreativas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Limpieza plaza, etc.</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Pintar colegio</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Compart. Alimento</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Seminario familias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Un kilo de amor</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Entregando ropa</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Jornadas deportivas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Jornadas Vacunación</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Grupos apoyo</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Escue. Para Padres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73">
                <a:tc>
                  <a:txBody>
                    <a:bodyPr/>
                    <a:lstStyle/>
                    <a:p>
                      <a:pPr algn="just">
                        <a:spcAft>
                          <a:spcPts val="0"/>
                        </a:spcAft>
                        <a:tabLst>
                          <a:tab pos="180340" algn="l"/>
                        </a:tabLst>
                      </a:pPr>
                      <a:r>
                        <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rPr>
                        <a:t>Conciertos</a:t>
                      </a:r>
                      <a:endParaRPr lang="es-VE" sz="24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180340" algn="l"/>
                        </a:tabLst>
                      </a:pPr>
                      <a:endParaRPr lang="es-ES_tradnl" sz="1800" b="1" dirty="0">
                        <a:solidFill>
                          <a:schemeClr val="bg1"/>
                        </a:solidFill>
                        <a:effectLst>
                          <a:glow rad="101600">
                            <a:schemeClr val="tx1">
                              <a:alpha val="60000"/>
                            </a:schemeClr>
                          </a:glow>
                          <a:outerShdw blurRad="38100" dist="38100" dir="2700000" algn="tl">
                            <a:srgbClr val="000000">
                              <a:alpha val="43137"/>
                            </a:srgbClr>
                          </a:outerShdw>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46085"/>
            <a:ext cx="8229600" cy="5983311"/>
          </a:xfrm>
        </p:spPr>
        <p:txBody>
          <a:bodyPr>
            <a:noAutofit/>
          </a:bodyPr>
          <a:lstStyle/>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Personas en lista de intercesión.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Personas atendidas en la comunidad.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de hogares a visitar y encuestar. </a:t>
            </a: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seminarios a la comunidad.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de acciones comunitarias.</a:t>
            </a: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Literatura repartida en la comunidad.</a:t>
            </a: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personas en la lista de Interesados. </a:t>
            </a: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personas estudiando la Biblia.</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N° personas involucradas en la siembra.</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8638" y="1817528"/>
            <a:ext cx="8229600" cy="1143000"/>
          </a:xfrm>
        </p:spPr>
        <p:txBody>
          <a:bodyPr/>
          <a:lstStyle/>
          <a:p>
            <a:endParaRPr lang="es-VE"/>
          </a:p>
        </p:txBody>
      </p:sp>
      <p:sp>
        <p:nvSpPr>
          <p:cNvPr id="3" name="2 Marcador de contenido"/>
          <p:cNvSpPr>
            <a:spLocks noGrp="1"/>
          </p:cNvSpPr>
          <p:nvPr>
            <p:ph idx="1"/>
          </p:nvPr>
        </p:nvSpPr>
        <p:spPr/>
        <p:txBody>
          <a:bodyPr/>
          <a:lstStyle/>
          <a:p>
            <a:endParaRPr lang="es-VE" dirty="0"/>
          </a:p>
        </p:txBody>
      </p:sp>
      <p:sp>
        <p:nvSpPr>
          <p:cNvPr id="4" name="3 Rectángulo"/>
          <p:cNvSpPr/>
          <p:nvPr/>
        </p:nvSpPr>
        <p:spPr>
          <a:xfrm>
            <a:off x="571472" y="1757180"/>
            <a:ext cx="7929618" cy="22860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5" name="4 CuadroTexto"/>
          <p:cNvSpPr txBox="1"/>
          <p:nvPr/>
        </p:nvSpPr>
        <p:spPr>
          <a:xfrm>
            <a:off x="3857620" y="1757180"/>
            <a:ext cx="4643470" cy="2277547"/>
          </a:xfrm>
          <a:prstGeom prst="rect">
            <a:avLst/>
          </a:prstGeom>
          <a:gradFill>
            <a:gsLst>
              <a:gs pos="0">
                <a:srgbClr val="5E9EFF"/>
              </a:gs>
              <a:gs pos="39999">
                <a:srgbClr val="85C2FF"/>
              </a:gs>
              <a:gs pos="70000">
                <a:srgbClr val="C4D6EB"/>
              </a:gs>
              <a:gs pos="100000">
                <a:srgbClr val="FFEBFA"/>
              </a:gs>
            </a:gsLst>
            <a:lin ang="5400000" scaled="0"/>
          </a:gradFill>
          <a:ln>
            <a:solidFill>
              <a:schemeClr val="tx1"/>
            </a:solidFill>
          </a:ln>
        </p:spPr>
        <p:txBody>
          <a:bodyPr wrap="square" rtlCol="0">
            <a:spAutoFit/>
          </a:bodyPr>
          <a:lstStyle/>
          <a:p>
            <a:pPr algn="ctr"/>
            <a:r>
              <a:rPr lang="es-MX" sz="3200" b="1" dirty="0" smtClean="0"/>
              <a:t>¡Viviendo en la Esperanza!</a:t>
            </a:r>
            <a:endParaRPr lang="es-VE" sz="3200" dirty="0" smtClean="0"/>
          </a:p>
          <a:p>
            <a:pPr algn="ctr"/>
            <a:r>
              <a:rPr lang="es-MX" sz="2800" b="1" dirty="0" smtClean="0"/>
              <a:t>Clínica Abierta</a:t>
            </a:r>
            <a:endParaRPr lang="es-MX" sz="2800" dirty="0" smtClean="0"/>
          </a:p>
          <a:p>
            <a:pPr algn="r"/>
            <a:endParaRPr lang="es-MX" sz="2800" b="1" dirty="0" smtClean="0"/>
          </a:p>
          <a:p>
            <a:pPr algn="ctr"/>
            <a:r>
              <a:rPr lang="es-MX" sz="5400" b="1" dirty="0" smtClean="0">
                <a:latin typeface="French Script MT" pitchFamily="66" charset="0"/>
              </a:rPr>
              <a:t>!Bienvenidos¡   </a:t>
            </a:r>
            <a:endParaRPr lang="es-VE" sz="4000" dirty="0"/>
          </a:p>
        </p:txBody>
      </p:sp>
      <p:pic>
        <p:nvPicPr>
          <p:cNvPr id="6" name="Picture 3" descr="F:\Campaña\Volante.jpg"/>
          <p:cNvPicPr>
            <a:picLocks noChangeAspect="1" noChangeArrowheads="1"/>
          </p:cNvPicPr>
          <p:nvPr/>
        </p:nvPicPr>
        <p:blipFill>
          <a:blip r:embed="rId2" cstate="print"/>
          <a:srcRect t="10324" b="44880"/>
          <a:stretch>
            <a:fillRect/>
          </a:stretch>
        </p:blipFill>
        <p:spPr bwMode="auto">
          <a:xfrm>
            <a:off x="500034" y="1785926"/>
            <a:ext cx="3376900" cy="2217953"/>
          </a:xfrm>
          <a:prstGeom prst="rect">
            <a:avLst/>
          </a:prstGeom>
          <a:noFill/>
        </p:spPr>
      </p:pic>
      <p:pic>
        <p:nvPicPr>
          <p:cNvPr id="7" name="Picture 2"/>
          <p:cNvPicPr>
            <a:picLocks noChangeAspect="1" noChangeArrowheads="1"/>
          </p:cNvPicPr>
          <p:nvPr/>
        </p:nvPicPr>
        <p:blipFill>
          <a:blip r:embed="rId3" cstate="print"/>
          <a:srcRect/>
          <a:stretch>
            <a:fillRect/>
          </a:stretch>
        </p:blipFill>
        <p:spPr bwMode="auto">
          <a:xfrm>
            <a:off x="3981911" y="3185940"/>
            <a:ext cx="804403" cy="733426"/>
          </a:xfrm>
          <a:prstGeom prst="rect">
            <a:avLst/>
          </a:prstGeom>
          <a:gradFill>
            <a:gsLst>
              <a:gs pos="50000">
                <a:schemeClr val="bg1">
                  <a:alpha val="0"/>
                </a:schemeClr>
              </a:gs>
              <a:gs pos="50000">
                <a:schemeClr val="bg1"/>
              </a:gs>
              <a:gs pos="100000">
                <a:schemeClr val="bg1">
                  <a:lumMod val="65000"/>
                </a:schemeClr>
              </a:gs>
            </a:gsLst>
            <a:path path="circle">
              <a:fillToRect l="50000" t="50000" r="50000" b="50000"/>
            </a:path>
          </a:grad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sp>
        <p:nvSpPr>
          <p:cNvPr id="4" name="3 Elipse"/>
          <p:cNvSpPr/>
          <p:nvPr/>
        </p:nvSpPr>
        <p:spPr>
          <a:xfrm>
            <a:off x="4572000" y="1000108"/>
            <a:ext cx="1857388" cy="1214446"/>
          </a:xfrm>
          <a:prstGeom prst="ellipse">
            <a:avLst/>
          </a:prstGeom>
          <a:solidFill>
            <a:schemeClr val="bg1">
              <a:lumMod val="9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5" name="4 Rectángulo"/>
          <p:cNvSpPr/>
          <p:nvPr/>
        </p:nvSpPr>
        <p:spPr>
          <a:xfrm>
            <a:off x="2928926" y="2428868"/>
            <a:ext cx="3214710" cy="1571636"/>
          </a:xfrm>
          <a:prstGeom prst="rect">
            <a:avLst/>
          </a:prstGeom>
          <a:solidFill>
            <a:schemeClr val="bg2">
              <a:lumMod val="90000"/>
              <a:alpha val="52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6" name="5 Rectángulo"/>
          <p:cNvSpPr/>
          <p:nvPr/>
        </p:nvSpPr>
        <p:spPr>
          <a:xfrm>
            <a:off x="4071934" y="2428868"/>
            <a:ext cx="1081094" cy="633418"/>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7" name="6 Rectángulo"/>
          <p:cNvSpPr/>
          <p:nvPr/>
        </p:nvSpPr>
        <p:spPr>
          <a:xfrm>
            <a:off x="2928926" y="2428868"/>
            <a:ext cx="1000132" cy="633418"/>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8" name="7 Rectángulo"/>
          <p:cNvSpPr/>
          <p:nvPr/>
        </p:nvSpPr>
        <p:spPr>
          <a:xfrm>
            <a:off x="2928926" y="3367086"/>
            <a:ext cx="1000132" cy="633418"/>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9" name="8 Rectángulo"/>
          <p:cNvSpPr/>
          <p:nvPr/>
        </p:nvSpPr>
        <p:spPr>
          <a:xfrm>
            <a:off x="4071934" y="3367086"/>
            <a:ext cx="1071570" cy="633418"/>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10" name="9 Rectángulo"/>
          <p:cNvSpPr/>
          <p:nvPr/>
        </p:nvSpPr>
        <p:spPr>
          <a:xfrm rot="5400000">
            <a:off x="5133980" y="2652706"/>
            <a:ext cx="1081094" cy="633418"/>
          </a:xfrm>
          <a:prstGeom prst="rect">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11" name="10 CuadroTexto"/>
          <p:cNvSpPr txBox="1"/>
          <p:nvPr/>
        </p:nvSpPr>
        <p:spPr>
          <a:xfrm>
            <a:off x="2928926" y="2643182"/>
            <a:ext cx="857256" cy="253916"/>
          </a:xfrm>
          <a:prstGeom prst="rect">
            <a:avLst/>
          </a:prstGeom>
          <a:noFill/>
        </p:spPr>
        <p:txBody>
          <a:bodyPr wrap="square" rtlCol="0">
            <a:spAutoFit/>
          </a:bodyPr>
          <a:lstStyle/>
          <a:p>
            <a:r>
              <a:rPr lang="es-MX" sz="1000" b="1" dirty="0" smtClean="0"/>
              <a:t>Sector 1</a:t>
            </a:r>
            <a:endParaRPr lang="es-VE" sz="1000" b="1" dirty="0"/>
          </a:p>
        </p:txBody>
      </p:sp>
      <p:sp>
        <p:nvSpPr>
          <p:cNvPr id="12" name="11 CuadroTexto"/>
          <p:cNvSpPr txBox="1"/>
          <p:nvPr/>
        </p:nvSpPr>
        <p:spPr>
          <a:xfrm>
            <a:off x="4214810" y="3571876"/>
            <a:ext cx="857256" cy="253916"/>
          </a:xfrm>
          <a:prstGeom prst="rect">
            <a:avLst/>
          </a:prstGeom>
          <a:noFill/>
        </p:spPr>
        <p:txBody>
          <a:bodyPr wrap="square" rtlCol="0">
            <a:spAutoFit/>
          </a:bodyPr>
          <a:lstStyle/>
          <a:p>
            <a:r>
              <a:rPr lang="es-MX" sz="1000" b="1" dirty="0" smtClean="0"/>
              <a:t>Sector 5</a:t>
            </a:r>
            <a:endParaRPr lang="es-VE" sz="1000" b="1" dirty="0"/>
          </a:p>
        </p:txBody>
      </p:sp>
      <p:sp>
        <p:nvSpPr>
          <p:cNvPr id="13" name="12 CuadroTexto"/>
          <p:cNvSpPr txBox="1"/>
          <p:nvPr/>
        </p:nvSpPr>
        <p:spPr>
          <a:xfrm>
            <a:off x="4214810" y="2611275"/>
            <a:ext cx="857256" cy="253916"/>
          </a:xfrm>
          <a:prstGeom prst="rect">
            <a:avLst/>
          </a:prstGeom>
          <a:noFill/>
        </p:spPr>
        <p:txBody>
          <a:bodyPr wrap="square" rtlCol="0">
            <a:spAutoFit/>
          </a:bodyPr>
          <a:lstStyle/>
          <a:p>
            <a:r>
              <a:rPr lang="es-MX" sz="1000" b="1" dirty="0" smtClean="0"/>
              <a:t>Sector 3</a:t>
            </a:r>
            <a:endParaRPr lang="es-VE" sz="1000" b="1" dirty="0"/>
          </a:p>
        </p:txBody>
      </p:sp>
      <p:sp>
        <p:nvSpPr>
          <p:cNvPr id="14" name="13 CuadroTexto"/>
          <p:cNvSpPr txBox="1"/>
          <p:nvPr/>
        </p:nvSpPr>
        <p:spPr>
          <a:xfrm>
            <a:off x="3000364" y="3571876"/>
            <a:ext cx="857256" cy="253916"/>
          </a:xfrm>
          <a:prstGeom prst="rect">
            <a:avLst/>
          </a:prstGeom>
          <a:noFill/>
        </p:spPr>
        <p:txBody>
          <a:bodyPr wrap="square" rtlCol="0">
            <a:spAutoFit/>
          </a:bodyPr>
          <a:lstStyle/>
          <a:p>
            <a:r>
              <a:rPr lang="es-MX" sz="1000" b="1" dirty="0" smtClean="0"/>
              <a:t>Sector 2</a:t>
            </a:r>
            <a:endParaRPr lang="es-VE" sz="1000" b="1" dirty="0"/>
          </a:p>
        </p:txBody>
      </p:sp>
      <p:sp>
        <p:nvSpPr>
          <p:cNvPr id="15" name="14 CuadroTexto"/>
          <p:cNvSpPr txBox="1"/>
          <p:nvPr/>
        </p:nvSpPr>
        <p:spPr>
          <a:xfrm rot="16200000">
            <a:off x="5234707" y="2801977"/>
            <a:ext cx="857256" cy="253916"/>
          </a:xfrm>
          <a:prstGeom prst="rect">
            <a:avLst/>
          </a:prstGeom>
          <a:noFill/>
        </p:spPr>
        <p:txBody>
          <a:bodyPr wrap="square" rtlCol="0">
            <a:spAutoFit/>
          </a:bodyPr>
          <a:lstStyle/>
          <a:p>
            <a:r>
              <a:rPr lang="es-MX" sz="1000" b="1" dirty="0" smtClean="0"/>
              <a:t>Sector 4</a:t>
            </a:r>
            <a:endParaRPr lang="es-VE" sz="1000" b="1" dirty="0"/>
          </a:p>
        </p:txBody>
      </p:sp>
      <p:sp>
        <p:nvSpPr>
          <p:cNvPr id="16" name="15 CuadroTexto"/>
          <p:cNvSpPr txBox="1"/>
          <p:nvPr/>
        </p:nvSpPr>
        <p:spPr>
          <a:xfrm>
            <a:off x="2928926" y="3071810"/>
            <a:ext cx="2214578" cy="261610"/>
          </a:xfrm>
          <a:prstGeom prst="rect">
            <a:avLst/>
          </a:prstGeom>
          <a:noFill/>
        </p:spPr>
        <p:txBody>
          <a:bodyPr wrap="square" rtlCol="0">
            <a:spAutoFit/>
          </a:bodyPr>
          <a:lstStyle/>
          <a:p>
            <a:r>
              <a:rPr lang="es-MX" sz="1050" b="1" dirty="0" smtClean="0">
                <a:effectLst>
                  <a:outerShdw blurRad="38100" dist="38100" dir="2700000" algn="tl">
                    <a:srgbClr val="000000">
                      <a:alpha val="43137"/>
                    </a:srgbClr>
                  </a:outerShdw>
                </a:effectLst>
              </a:rPr>
              <a:t>Nuevo  Territorio a Evangelizar</a:t>
            </a:r>
            <a:endParaRPr lang="es-VE" sz="1050" b="1" dirty="0">
              <a:effectLst>
                <a:outerShdw blurRad="38100" dist="38100" dir="2700000" algn="tl">
                  <a:srgbClr val="000000">
                    <a:alpha val="43137"/>
                  </a:srgbClr>
                </a:outerShdw>
              </a:effectLst>
            </a:endParaRPr>
          </a:p>
        </p:txBody>
      </p:sp>
      <p:sp>
        <p:nvSpPr>
          <p:cNvPr id="17" name="16 Elipse"/>
          <p:cNvSpPr/>
          <p:nvPr/>
        </p:nvSpPr>
        <p:spPr>
          <a:xfrm>
            <a:off x="2000232" y="1071546"/>
            <a:ext cx="1857388" cy="1214446"/>
          </a:xfrm>
          <a:prstGeom prst="ellipse">
            <a:avLst/>
          </a:prstGeom>
          <a:solidFill>
            <a:schemeClr val="bg1">
              <a:lumMod val="9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18" name="17 CuadroTexto"/>
          <p:cNvSpPr txBox="1"/>
          <p:nvPr/>
        </p:nvSpPr>
        <p:spPr>
          <a:xfrm>
            <a:off x="2214546" y="1214422"/>
            <a:ext cx="1643074" cy="784830"/>
          </a:xfrm>
          <a:prstGeom prst="rect">
            <a:avLst/>
          </a:prstGeom>
          <a:noFill/>
        </p:spPr>
        <p:txBody>
          <a:bodyPr wrap="square" rtlCol="0">
            <a:spAutoFit/>
          </a:bodyPr>
          <a:lstStyle/>
          <a:p>
            <a:r>
              <a:rPr lang="es-MX" sz="1200" b="1" dirty="0" smtClean="0"/>
              <a:t>1. Clínica Abierta</a:t>
            </a:r>
            <a:endParaRPr lang="es-VE" sz="1200" b="1" dirty="0" smtClean="0"/>
          </a:p>
          <a:p>
            <a:r>
              <a:rPr lang="es-MX" sz="1100" b="1" dirty="0" smtClean="0"/>
              <a:t>Involucrados: Grupo Pequeños, Dorcas y departamento de Salud.</a:t>
            </a:r>
          </a:p>
        </p:txBody>
      </p:sp>
      <p:sp>
        <p:nvSpPr>
          <p:cNvPr id="19" name="18 Elipse"/>
          <p:cNvSpPr/>
          <p:nvPr/>
        </p:nvSpPr>
        <p:spPr>
          <a:xfrm>
            <a:off x="6500826" y="2643182"/>
            <a:ext cx="1643074" cy="785818"/>
          </a:xfrm>
          <a:prstGeom prst="ellipse">
            <a:avLst/>
          </a:prstGeom>
          <a:solidFill>
            <a:schemeClr val="bg1">
              <a:lumMod val="9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20" name="19 Elipse"/>
          <p:cNvSpPr/>
          <p:nvPr/>
        </p:nvSpPr>
        <p:spPr>
          <a:xfrm>
            <a:off x="4143372" y="4286256"/>
            <a:ext cx="1643074" cy="785818"/>
          </a:xfrm>
          <a:prstGeom prst="ellipse">
            <a:avLst/>
          </a:prstGeom>
          <a:solidFill>
            <a:schemeClr val="bg1">
              <a:lumMod val="9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21" name="20 Elipse"/>
          <p:cNvSpPr/>
          <p:nvPr/>
        </p:nvSpPr>
        <p:spPr>
          <a:xfrm>
            <a:off x="2285984" y="4286256"/>
            <a:ext cx="1643074" cy="785818"/>
          </a:xfrm>
          <a:prstGeom prst="ellipse">
            <a:avLst/>
          </a:prstGeom>
          <a:solidFill>
            <a:schemeClr val="bg1">
              <a:lumMod val="9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b="1"/>
          </a:p>
        </p:txBody>
      </p:sp>
      <p:sp>
        <p:nvSpPr>
          <p:cNvPr id="22" name="21 CuadroTexto"/>
          <p:cNvSpPr txBox="1"/>
          <p:nvPr/>
        </p:nvSpPr>
        <p:spPr>
          <a:xfrm>
            <a:off x="6715140" y="2814576"/>
            <a:ext cx="1143008" cy="707886"/>
          </a:xfrm>
          <a:prstGeom prst="rect">
            <a:avLst/>
          </a:prstGeom>
          <a:noFill/>
        </p:spPr>
        <p:txBody>
          <a:bodyPr wrap="square" rtlCol="0">
            <a:spAutoFit/>
          </a:bodyPr>
          <a:lstStyle/>
          <a:p>
            <a:r>
              <a:rPr lang="es-MX" sz="1000" b="1" dirty="0" smtClean="0"/>
              <a:t>Grupo Pequeño “Los Vencedores”</a:t>
            </a:r>
          </a:p>
          <a:p>
            <a:r>
              <a:rPr lang="es-MX" sz="1000" b="1" dirty="0" smtClean="0"/>
              <a:t>Clínica Abierta</a:t>
            </a:r>
            <a:endParaRPr lang="es-VE" sz="1000" b="1" dirty="0" smtClean="0"/>
          </a:p>
          <a:p>
            <a:endParaRPr lang="es-VE" sz="1000" b="1" dirty="0"/>
          </a:p>
        </p:txBody>
      </p:sp>
      <p:sp>
        <p:nvSpPr>
          <p:cNvPr id="23" name="22 CuadroTexto"/>
          <p:cNvSpPr txBox="1"/>
          <p:nvPr/>
        </p:nvSpPr>
        <p:spPr>
          <a:xfrm>
            <a:off x="4429124" y="4457650"/>
            <a:ext cx="1143008" cy="730969"/>
          </a:xfrm>
          <a:prstGeom prst="rect">
            <a:avLst/>
          </a:prstGeom>
          <a:noFill/>
        </p:spPr>
        <p:txBody>
          <a:bodyPr wrap="square" rtlCol="0">
            <a:spAutoFit/>
          </a:bodyPr>
          <a:lstStyle/>
          <a:p>
            <a:r>
              <a:rPr lang="es-MX" sz="1000" b="1" dirty="0" smtClean="0"/>
              <a:t>Grupo Pequeño  “La esperanza”</a:t>
            </a:r>
          </a:p>
          <a:p>
            <a:r>
              <a:rPr lang="es-MX" sz="1100" b="1" dirty="0" smtClean="0"/>
              <a:t>Clínica Abierta</a:t>
            </a:r>
            <a:endParaRPr lang="es-VE" sz="1100" b="1" dirty="0" smtClean="0"/>
          </a:p>
          <a:p>
            <a:endParaRPr lang="es-VE" sz="1000" b="1" dirty="0"/>
          </a:p>
        </p:txBody>
      </p:sp>
      <p:sp>
        <p:nvSpPr>
          <p:cNvPr id="24" name="23 CuadroTexto"/>
          <p:cNvSpPr txBox="1"/>
          <p:nvPr/>
        </p:nvSpPr>
        <p:spPr>
          <a:xfrm>
            <a:off x="2571736" y="4429132"/>
            <a:ext cx="1143008" cy="746358"/>
          </a:xfrm>
          <a:prstGeom prst="rect">
            <a:avLst/>
          </a:prstGeom>
          <a:noFill/>
        </p:spPr>
        <p:txBody>
          <a:bodyPr wrap="square" rtlCol="0">
            <a:spAutoFit/>
          </a:bodyPr>
          <a:lstStyle/>
          <a:p>
            <a:r>
              <a:rPr lang="es-MX" sz="1000" b="1" dirty="0" smtClean="0"/>
              <a:t>Grupo Pequeño “Fe y Valor”</a:t>
            </a:r>
          </a:p>
          <a:p>
            <a:r>
              <a:rPr lang="es-MX" sz="1200" b="1" dirty="0" smtClean="0"/>
              <a:t>Clínica Abierta</a:t>
            </a:r>
            <a:endParaRPr lang="es-VE" sz="1200" b="1" dirty="0" smtClean="0"/>
          </a:p>
          <a:p>
            <a:endParaRPr lang="es-VE" sz="1000" b="1" dirty="0"/>
          </a:p>
        </p:txBody>
      </p:sp>
      <p:cxnSp>
        <p:nvCxnSpPr>
          <p:cNvPr id="25" name="24 Conector recto de flecha"/>
          <p:cNvCxnSpPr>
            <a:stCxn id="17" idx="5"/>
          </p:cNvCxnSpPr>
          <p:nvPr/>
        </p:nvCxnSpPr>
        <p:spPr>
          <a:xfrm rot="5400000">
            <a:off x="3168343" y="2154476"/>
            <a:ext cx="463605" cy="37093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7" idx="5"/>
          </p:cNvCxnSpPr>
          <p:nvPr/>
        </p:nvCxnSpPr>
        <p:spPr>
          <a:xfrm rot="16200000" flipH="1">
            <a:off x="4311352" y="1382401"/>
            <a:ext cx="606479" cy="205795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recto de flecha"/>
          <p:cNvCxnSpPr>
            <a:stCxn id="17" idx="5"/>
          </p:cNvCxnSpPr>
          <p:nvPr/>
        </p:nvCxnSpPr>
        <p:spPr>
          <a:xfrm rot="16200000" flipH="1">
            <a:off x="3275501" y="2418252"/>
            <a:ext cx="1320859" cy="70063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20" idx="0"/>
          </p:cNvCxnSpPr>
          <p:nvPr/>
        </p:nvCxnSpPr>
        <p:spPr>
          <a:xfrm rot="16200000" flipV="1">
            <a:off x="4518422" y="3839768"/>
            <a:ext cx="500066" cy="392909"/>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flipV="1">
            <a:off x="3000364" y="3786190"/>
            <a:ext cx="571504" cy="50006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7" idx="5"/>
          </p:cNvCxnSpPr>
          <p:nvPr/>
        </p:nvCxnSpPr>
        <p:spPr>
          <a:xfrm rot="16200000" flipH="1">
            <a:off x="3668410" y="2025343"/>
            <a:ext cx="535041" cy="700636"/>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stCxn id="17" idx="5"/>
          </p:cNvCxnSpPr>
          <p:nvPr/>
        </p:nvCxnSpPr>
        <p:spPr>
          <a:xfrm rot="5400000">
            <a:off x="2775435" y="2690260"/>
            <a:ext cx="1392297" cy="22805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31 CuadroTexto"/>
          <p:cNvSpPr txBox="1"/>
          <p:nvPr/>
        </p:nvSpPr>
        <p:spPr>
          <a:xfrm>
            <a:off x="4786314" y="1214422"/>
            <a:ext cx="1500198" cy="761747"/>
          </a:xfrm>
          <a:prstGeom prst="rect">
            <a:avLst/>
          </a:prstGeom>
          <a:noFill/>
        </p:spPr>
        <p:txBody>
          <a:bodyPr wrap="square" rtlCol="0">
            <a:spAutoFit/>
          </a:bodyPr>
          <a:lstStyle/>
          <a:p>
            <a:r>
              <a:rPr lang="es-MX" sz="1200" b="1" dirty="0" smtClean="0"/>
              <a:t>2. S. de Jóvenes </a:t>
            </a:r>
            <a:r>
              <a:rPr lang="es-MX" sz="1050" b="1" dirty="0" smtClean="0"/>
              <a:t>(para todo el territorio)</a:t>
            </a:r>
          </a:p>
          <a:p>
            <a:r>
              <a:rPr lang="es-MX" sz="1050" b="1" dirty="0" smtClean="0"/>
              <a:t>Involucrados: Todos los Jóvenes.</a:t>
            </a:r>
            <a:endParaRPr lang="es-VE" sz="1050" b="1" dirty="0"/>
          </a:p>
        </p:txBody>
      </p:sp>
      <p:cxnSp>
        <p:nvCxnSpPr>
          <p:cNvPr id="33" name="32 Conector recto de flecha"/>
          <p:cNvCxnSpPr/>
          <p:nvPr/>
        </p:nvCxnSpPr>
        <p:spPr>
          <a:xfrm rot="10800000">
            <a:off x="5929323" y="3143248"/>
            <a:ext cx="678661"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PREPARANDO </a:t>
            </a:r>
            <a:r>
              <a:rPr lang="es-ES_tradnl" b="1" dirty="0">
                <a:solidFill>
                  <a:schemeClr val="bg1"/>
                </a:solidFill>
                <a:effectLst>
                  <a:glow rad="101600">
                    <a:schemeClr val="tx1">
                      <a:alpha val="60000"/>
                    </a:schemeClr>
                  </a:glow>
                  <a:outerShdw blurRad="38100" dist="38100" dir="2700000" algn="tl">
                    <a:srgbClr val="000000">
                      <a:alpha val="43137"/>
                    </a:srgbClr>
                  </a:outerShdw>
                </a:effectLst>
              </a:rPr>
              <a:t>EL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TERRENO</a:t>
            </a: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Define en consenso con el coordinador de Ministerios Personales y resto de los Grupos Pequeños el nuevo territorio a evangelizar.</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Estudia con tu grupo el nuevo lugar a evangelizar y asigna un sector a cada pareja misionera</a:t>
            </a:r>
            <a:r>
              <a:rPr lang="es-MX" b="1" dirty="0" smtClean="0">
                <a:solidFill>
                  <a:schemeClr val="bg1"/>
                </a:solidFill>
                <a:effectLst>
                  <a:glow rad="101600">
                    <a:schemeClr val="tx1">
                      <a:alpha val="60000"/>
                    </a:schemeClr>
                  </a:glow>
                  <a:outerShdw blurRad="38100" dist="38100" dir="2700000" algn="tl">
                    <a:srgbClr val="000000">
                      <a:alpha val="43137"/>
                    </a:srgbClr>
                  </a:outerShdw>
                </a:effectLst>
              </a:rPr>
              <a:t>.</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sp>
        <p:nvSpPr>
          <p:cNvPr id="3" name="2 Marcador de contenido"/>
          <p:cNvSpPr>
            <a:spLocks noGrp="1"/>
          </p:cNvSpPr>
          <p:nvPr>
            <p:ph idx="1"/>
          </p:nvPr>
        </p:nvSpPr>
        <p:spPr/>
        <p:txBody>
          <a:bodyPr/>
          <a:lstStyle/>
          <a:p>
            <a:endParaRPr lang="es-VE"/>
          </a:p>
        </p:txBody>
      </p:sp>
      <p:pic>
        <p:nvPicPr>
          <p:cNvPr id="60418" name="Objeto 2"/>
          <p:cNvPicPr>
            <a:picLocks noChangeAspect="1" noChangeArrowheads="1"/>
          </p:cNvPicPr>
          <p:nvPr/>
        </p:nvPicPr>
        <p:blipFill>
          <a:blip r:embed="rId2" cstate="print"/>
          <a:srcRect t="-1328" b="-177"/>
          <a:stretch>
            <a:fillRect/>
          </a:stretch>
        </p:blipFill>
        <p:spPr bwMode="auto">
          <a:xfrm>
            <a:off x="-32" y="0"/>
            <a:ext cx="9122442" cy="65242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b="1" dirty="0" smtClean="0">
                <a:solidFill>
                  <a:srgbClr val="FFFF00"/>
                </a:solidFill>
                <a:effectLst>
                  <a:glow rad="101600">
                    <a:schemeClr val="tx1">
                      <a:alpha val="60000"/>
                    </a:schemeClr>
                  </a:glow>
                  <a:outerShdw blurRad="38100" dist="38100" dir="2700000" algn="tl">
                    <a:srgbClr val="000000">
                      <a:alpha val="43137"/>
                    </a:srgbClr>
                  </a:outerShdw>
                </a:effectLst>
              </a:rPr>
              <a:t>El día de la Bondad.</a:t>
            </a:r>
            <a:endParaRPr lang="es-VE"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85000" lnSpcReduction="20000"/>
          </a:bodyPr>
          <a:lstStyle/>
          <a:p>
            <a:r>
              <a:rPr lang="es-ES_tradnl" b="1" dirty="0" smtClean="0">
                <a:solidFill>
                  <a:schemeClr val="bg1"/>
                </a:solidFill>
                <a:effectLst>
                  <a:glow rad="101600">
                    <a:schemeClr val="tx1">
                      <a:alpha val="60000"/>
                    </a:schemeClr>
                  </a:glow>
                </a:effectLst>
              </a:rPr>
              <a:t>El programa del día de la Bondad es una iniciativa de la División Interamericana.</a:t>
            </a:r>
            <a:endParaRPr lang="es-VE" b="1" i="1" dirty="0" smtClean="0">
              <a:solidFill>
                <a:schemeClr val="bg1"/>
              </a:solidFill>
              <a:effectLst>
                <a:glow rad="101600">
                  <a:schemeClr val="tx1">
                    <a:alpha val="60000"/>
                  </a:schemeClr>
                </a:glow>
              </a:effectLst>
            </a:endParaRPr>
          </a:p>
          <a:p>
            <a:endParaRPr lang="es-VE" b="1" i="1" dirty="0" smtClean="0">
              <a:solidFill>
                <a:schemeClr val="bg1"/>
              </a:solidFill>
              <a:effectLst>
                <a:glow rad="101600">
                  <a:schemeClr val="tx1">
                    <a:alpha val="60000"/>
                  </a:schemeClr>
                </a:glow>
              </a:effectLst>
            </a:endParaRPr>
          </a:p>
          <a:p>
            <a:pPr>
              <a:buNone/>
            </a:pPr>
            <a:r>
              <a:rPr lang="es-VE" b="1" i="1" dirty="0" smtClean="0">
                <a:solidFill>
                  <a:schemeClr val="bg1"/>
                </a:solidFill>
                <a:effectLst>
                  <a:glow rad="101600">
                    <a:schemeClr val="tx1">
                      <a:alpha val="60000"/>
                    </a:schemeClr>
                  </a:glow>
                </a:effectLst>
              </a:rPr>
              <a:t>Objetivos Generales</a:t>
            </a:r>
            <a:endParaRPr lang="es-VE" b="1" dirty="0" smtClean="0">
              <a:solidFill>
                <a:schemeClr val="bg1"/>
              </a:solidFill>
              <a:effectLst>
                <a:glow rad="101600">
                  <a:schemeClr val="tx1">
                    <a:alpha val="60000"/>
                  </a:schemeClr>
                </a:glow>
              </a:effectLst>
            </a:endParaRPr>
          </a:p>
          <a:p>
            <a:r>
              <a:rPr lang="es-VE" b="1" i="1" dirty="0" smtClean="0">
                <a:solidFill>
                  <a:schemeClr val="bg1"/>
                </a:solidFill>
                <a:effectLst>
                  <a:glow rad="101600">
                    <a:schemeClr val="tx1">
                      <a:alpha val="60000"/>
                    </a:schemeClr>
                  </a:glow>
                </a:effectLst>
              </a:rPr>
              <a:t>	Contribuir a solventar la necesidad alimenticia por un día en la población de la División Interamericana más vulnerable.  </a:t>
            </a:r>
            <a:endParaRPr lang="es-VE" b="1" dirty="0" smtClean="0">
              <a:solidFill>
                <a:schemeClr val="bg1"/>
              </a:solidFill>
              <a:effectLst>
                <a:glow rad="101600">
                  <a:schemeClr val="tx1">
                    <a:alpha val="60000"/>
                  </a:schemeClr>
                </a:glow>
              </a:effectLst>
            </a:endParaRPr>
          </a:p>
          <a:p>
            <a:r>
              <a:rPr lang="es-VE" b="1" i="1" dirty="0" smtClean="0">
                <a:solidFill>
                  <a:schemeClr val="bg1"/>
                </a:solidFill>
                <a:effectLst>
                  <a:glow rad="101600">
                    <a:schemeClr val="tx1">
                      <a:alpha val="60000"/>
                    </a:schemeClr>
                  </a:glow>
                </a:effectLst>
              </a:rPr>
              <a:t>	Motivar a los jóvenes adventistas, miembros de Iglesia y población en general la bondad y la compasión como un proceso participativo y activo, además de responsabilidad de cada uno hacia su comunidad y hacia el prójimo en necesidad</a:t>
            </a:r>
            <a:endParaRPr lang="es-VE" b="1" dirty="0">
              <a:solidFill>
                <a:schemeClr val="bg1"/>
              </a:solidFill>
              <a:effectLst>
                <a:glow rad="101600">
                  <a:schemeClr val="tx1">
                    <a:alpha val="60000"/>
                  </a:schemeClr>
                </a:glo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VE" b="1" i="1" dirty="0" smtClean="0">
                <a:solidFill>
                  <a:srgbClr val="FFFF00"/>
                </a:solidFill>
                <a:effectLst>
                  <a:glow rad="101600">
                    <a:schemeClr val="tx1">
                      <a:alpha val="60000"/>
                    </a:schemeClr>
                  </a:glow>
                </a:effectLst>
              </a:rPr>
              <a:t>Objetivos Específicos</a:t>
            </a:r>
            <a:endParaRPr lang="es-VE" dirty="0">
              <a:solidFill>
                <a:srgbClr val="FFFF00"/>
              </a:solidFill>
              <a:effectLst>
                <a:glow rad="101600">
                  <a:schemeClr val="tx1">
                    <a:alpha val="60000"/>
                  </a:schemeClr>
                </a:glow>
              </a:effectLst>
            </a:endParaRPr>
          </a:p>
        </p:txBody>
      </p:sp>
      <p:sp>
        <p:nvSpPr>
          <p:cNvPr id="3" name="2 Marcador de contenido"/>
          <p:cNvSpPr>
            <a:spLocks noGrp="1"/>
          </p:cNvSpPr>
          <p:nvPr>
            <p:ph idx="1"/>
          </p:nvPr>
        </p:nvSpPr>
        <p:spPr/>
        <p:txBody>
          <a:bodyPr>
            <a:normAutofit fontScale="62500" lnSpcReduction="20000"/>
          </a:bodyPr>
          <a:lstStyle/>
          <a:p>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	Fortalecer la imagen de la Iglesia Adventista en Ínter América a través de esta jornada de servicio a la comunidad.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a:buNone/>
            </a:pP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	Posicionar el ministerio de ADRA y ministerio Juvenil como grupos de voluntariado en las esferas gubernamentales y sociales.</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a:buNone/>
            </a:pPr>
            <a:endParaRPr lang="es-VE" b="1" i="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Dar la oportunidad a los jóvenes y a TODOS los miembros de la iglesia de experimentar personalmente su amor al prójimo a través del servicio en su comunidad.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endParaRPr lang="es-VE" b="1" i="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Sensibilizar a la sociedad sobre el servicio a la comunidad de la Iglesia Adventista para fortalecer el programa de Recolección Anual.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endParaRPr lang="es-VE" b="1" i="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Participar en la celebración del Día Mundial de la Alimentación. </a:t>
            </a: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a:buNone/>
            </a:pPr>
            <a:endParaRPr lang="es-VE" b="1" dirty="0" smtClean="0">
              <a:solidFill>
                <a:schemeClr val="bg1"/>
              </a:solidFill>
              <a:effectLst>
                <a:glow rad="101600">
                  <a:schemeClr val="tx1">
                    <a:alpha val="60000"/>
                  </a:schemeClr>
                </a:glow>
                <a:outerShdw blurRad="38100" dist="38100" dir="2700000" algn="tl">
                  <a:srgbClr val="000000">
                    <a:alpha val="43137"/>
                  </a:srgbClr>
                </a:outerShdw>
              </a:effectLst>
            </a:endParaRPr>
          </a:p>
          <a:p>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dirty="0"/>
          </a:p>
        </p:txBody>
      </p:sp>
      <p:sp>
        <p:nvSpPr>
          <p:cNvPr id="3" name="2 Marcador de contenido"/>
          <p:cNvSpPr>
            <a:spLocks noGrp="1"/>
          </p:cNvSpPr>
          <p:nvPr>
            <p:ph idx="1"/>
          </p:nvPr>
        </p:nvSpPr>
        <p:spPr/>
        <p:txBody>
          <a:bodyPr/>
          <a:lstStyle/>
          <a:p>
            <a:r>
              <a:rPr lang="es-VE" b="1" i="1" u="sng" dirty="0" smtClean="0">
                <a:solidFill>
                  <a:schemeClr val="bg1"/>
                </a:solidFill>
                <a:effectLst>
                  <a:glow rad="101600">
                    <a:schemeClr val="tx1">
                      <a:alpha val="60000"/>
                    </a:schemeClr>
                  </a:glow>
                  <a:outerShdw blurRad="38100" dist="38100" dir="2700000" algn="tl">
                    <a:srgbClr val="000000">
                      <a:alpha val="43137"/>
                    </a:srgbClr>
                  </a:outerShdw>
                </a:effectLst>
              </a:rPr>
              <a:t>Comité de Donación de cenas</a:t>
            </a:r>
            <a:r>
              <a:rPr lang="es-VE" b="1" i="1" dirty="0" smtClean="0">
                <a:solidFill>
                  <a:schemeClr val="bg1"/>
                </a:solidFill>
                <a:effectLst>
                  <a:glow rad="101600">
                    <a:schemeClr val="tx1">
                      <a:alpha val="60000"/>
                    </a:schemeClr>
                  </a:glow>
                  <a:outerShdw blurRad="38100" dist="38100" dir="2700000" algn="tl">
                    <a:srgbClr val="000000">
                      <a:alpha val="43137"/>
                    </a:srgbClr>
                  </a:outerShdw>
                </a:effectLst>
              </a:rPr>
              <a:t>: Cada miembro de Iglesia participa donando al menos una (1) cena. El comité organizador de la Iglesia determinará si se recogerá el dinero equivalente de la cena para prepararla en un solo lugar y/o el miembro de Iglesia hace la cena en su casa.</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sp>
        <p:nvSpPr>
          <p:cNvPr id="4" name="Text Box 14"/>
          <p:cNvSpPr txBox="1">
            <a:spLocks noChangeArrowheads="1"/>
          </p:cNvSpPr>
          <p:nvPr/>
        </p:nvSpPr>
        <p:spPr bwMode="auto">
          <a:xfrm>
            <a:off x="642910" y="500042"/>
            <a:ext cx="3429024" cy="31700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eaLnBrk="0" fontAlgn="base" hangingPunct="0">
              <a:spcBef>
                <a:spcPct val="0"/>
              </a:spcBef>
              <a:spcAft>
                <a:spcPct val="0"/>
              </a:spcAft>
            </a:pPr>
            <a:r>
              <a:rPr kumimoji="0" lang="es-ES" sz="1600" b="1" i="0" u="none" strike="noStrike" cap="none" normalizeH="0" baseline="0" dirty="0" smtClean="0">
                <a:ln>
                  <a:noFill/>
                </a:ln>
                <a:solidFill>
                  <a:schemeClr val="tx1"/>
                </a:solidFill>
                <a:effectLst/>
                <a:latin typeface="Arial" pitchFamily="34" charset="0"/>
                <a:cs typeface="Arial" pitchFamily="34" charset="0"/>
              </a:rPr>
              <a:t>N°</a:t>
            </a:r>
            <a:r>
              <a:rPr kumimoji="0" lang="es-ES" sz="1200" b="1" i="0" u="none" strike="noStrike" cap="none" normalizeH="0" baseline="0" dirty="0" smtClean="0">
                <a:ln>
                  <a:noFill/>
                </a:ln>
                <a:solidFill>
                  <a:schemeClr val="tx1"/>
                </a:solidFill>
                <a:effectLst/>
                <a:latin typeface="Arial" pitchFamily="34" charset="0"/>
                <a:cs typeface="Arial" pitchFamily="34" charset="0"/>
              </a:rPr>
              <a:t>________ 	Valido para 1 Cena</a:t>
            </a:r>
          </a:p>
          <a:p>
            <a:pPr lvl="0" eaLnBrk="0" fontAlgn="base" hangingPunct="0">
              <a:spcBef>
                <a:spcPct val="0"/>
              </a:spcBef>
              <a:spcAft>
                <a:spcPct val="0"/>
              </a:spcAft>
            </a:pPr>
            <a:endParaRPr lang="es-ES" sz="1200" b="1" dirty="0" smtClean="0">
              <a:latin typeface="Arial" pitchFamily="34" charset="0"/>
              <a:cs typeface="Arial" pitchFamily="34" charset="0"/>
            </a:endParaRPr>
          </a:p>
          <a:p>
            <a:pPr lvl="0" eaLnBrk="0" fontAlgn="base" hangingPunct="0">
              <a:spcBef>
                <a:spcPct val="0"/>
              </a:spcBef>
              <a:spcAft>
                <a:spcPct val="0"/>
              </a:spcAft>
            </a:pPr>
            <a:endParaRPr kumimoji="0" lang="es-ES"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14"/>
          <p:cNvSpPr txBox="1">
            <a:spLocks noChangeArrowheads="1"/>
          </p:cNvSpPr>
          <p:nvPr/>
        </p:nvSpPr>
        <p:spPr bwMode="auto">
          <a:xfrm>
            <a:off x="4643438" y="631197"/>
            <a:ext cx="3071834" cy="51552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lang="es-ES" sz="2000" b="1" dirty="0">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endPar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lvl="0" algn="just" fontAlgn="base">
              <a:spcBef>
                <a:spcPct val="0"/>
              </a:spcBef>
              <a:spcAft>
                <a:spcPct val="0"/>
              </a:spcAft>
            </a:pPr>
            <a:r>
              <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a:t>
            </a:r>
            <a:r>
              <a:rPr lang="es-ES" sz="2000" b="1" dirty="0" smtClean="0">
                <a:ea typeface="Calibri" pitchFamily="34" charset="0"/>
                <a:cs typeface="Times New Roman" pitchFamily="18" charset="0"/>
              </a:rPr>
              <a:t>á</a:t>
            </a:r>
            <a:r>
              <a:rPr kumimoji="0" lang="es-ES" sz="2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bado 11 de Octubre</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es-E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Me Comprometo Con:</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r"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________Cenas</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Nombre:__________________</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Teléfono:_____________</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Iglesia:___________________</a:t>
            </a:r>
          </a:p>
          <a:p>
            <a:pPr lvl="0" algn="just" eaLnBrk="0" fontAlgn="base" hangingPunct="0">
              <a:spcBef>
                <a:spcPct val="0"/>
              </a:spcBef>
              <a:spcAft>
                <a:spcPct val="0"/>
              </a:spcAft>
            </a:pP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algn="r" eaLnBrk="0" fontAlgn="base" hangingPunct="0">
              <a:spcBef>
                <a:spcPct val="0"/>
              </a:spcBef>
              <a:spcAft>
                <a:spcPct val="0"/>
              </a:spcAft>
            </a:pPr>
            <a:r>
              <a:rPr kumimoji="0" lang="es-ES"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Valor Cena ____Bs.</a:t>
            </a:r>
            <a:endParaRPr kumimoji="0" lang="es-ES"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kumimoji="0" lang="es-E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12"/>
          <p:cNvSpPr txBox="1">
            <a:spLocks noChangeArrowheads="1"/>
          </p:cNvSpPr>
          <p:nvPr/>
        </p:nvSpPr>
        <p:spPr bwMode="auto">
          <a:xfrm>
            <a:off x="4643438" y="631197"/>
            <a:ext cx="3071834" cy="2214578"/>
          </a:xfrm>
          <a:prstGeom prst="rect">
            <a:avLst/>
          </a:prstGeom>
          <a:gradFill flip="none" rotWithShape="1">
            <a:gsLst>
              <a:gs pos="0">
                <a:srgbClr val="404040"/>
              </a:gs>
              <a:gs pos="50000">
                <a:srgbClr val="272727"/>
              </a:gs>
              <a:gs pos="100000">
                <a:srgbClr val="404040"/>
              </a:gs>
            </a:gsLst>
            <a:path path="circle">
              <a:fillToRect t="100000" r="100000"/>
            </a:path>
            <a:tileRect l="-100000" b="-100000"/>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lgn="r" fontAlgn="base">
              <a:spcBef>
                <a:spcPct val="0"/>
              </a:spcBef>
              <a:spcAft>
                <a:spcPct val="0"/>
              </a:spcAft>
            </a:pPr>
            <a:endParaRPr kumimoji="0" lang="es-ES" sz="1400" b="1"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endParaRPr>
          </a:p>
          <a:p>
            <a:pPr lvl="0" algn="r" fontAlgn="base">
              <a:spcBef>
                <a:spcPct val="0"/>
              </a:spcBef>
              <a:spcAft>
                <a:spcPct val="0"/>
              </a:spcAft>
            </a:pPr>
            <a:endParaRPr lang="es-ES" sz="1400" b="1" dirty="0">
              <a:solidFill>
                <a:schemeClr val="bg1"/>
              </a:solidFill>
              <a:latin typeface="Comic Sans MS" pitchFamily="66" charset="0"/>
              <a:ea typeface="Calibri" pitchFamily="34" charset="0"/>
              <a:cs typeface="Times New Roman" pitchFamily="18" charset="0"/>
            </a:endParaRPr>
          </a:p>
          <a:p>
            <a:pPr lvl="0" algn="r" fontAlgn="base">
              <a:spcBef>
                <a:spcPct val="0"/>
              </a:spcBef>
              <a:spcAft>
                <a:spcPct val="0"/>
              </a:spcAft>
            </a:pPr>
            <a:r>
              <a:rPr lang="es-ES" sz="1600" b="1" dirty="0" smtClean="0">
                <a:solidFill>
                  <a:schemeClr val="bg1"/>
                </a:solidFill>
                <a:latin typeface="Comic Sans MS" pitchFamily="66" charset="0"/>
                <a:ea typeface="Calibri" pitchFamily="34" charset="0"/>
                <a:cs typeface="Times New Roman" pitchFamily="18" charset="0"/>
              </a:rPr>
              <a:t>Jornada de:</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lang="es-ES" sz="2000" b="1" dirty="0" smtClean="0">
                <a:solidFill>
                  <a:schemeClr val="bg1"/>
                </a:solidFill>
                <a:latin typeface="Ravie" pitchFamily="82" charset="0"/>
                <a:ea typeface="Calibri" pitchFamily="34" charset="0"/>
                <a:cs typeface="Times New Roman" pitchFamily="18" charset="0"/>
              </a:rPr>
              <a:t>Bondad y </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lang="es-ES" sz="2000" b="1" dirty="0" smtClean="0">
                <a:solidFill>
                  <a:schemeClr val="bg1"/>
                </a:solidFill>
                <a:latin typeface="Ravie" pitchFamily="82" charset="0"/>
                <a:ea typeface="Calibri" pitchFamily="34" charset="0"/>
                <a:cs typeface="Times New Roman" pitchFamily="18" charset="0"/>
              </a:rPr>
              <a:t>Compasi</a:t>
            </a:r>
            <a:r>
              <a:rPr lang="es-ES" sz="2000" b="1" dirty="0" smtClean="0">
                <a:solidFill>
                  <a:schemeClr val="bg1"/>
                </a:solidFill>
                <a:ea typeface="Calibri" pitchFamily="34" charset="0"/>
                <a:cs typeface="Times New Roman" pitchFamily="18" charset="0"/>
              </a:rPr>
              <a:t>ó</a:t>
            </a:r>
            <a:r>
              <a:rPr lang="es-ES" sz="2000" b="1" dirty="0" smtClean="0">
                <a:solidFill>
                  <a:schemeClr val="bg1"/>
                </a:solidFill>
                <a:latin typeface="Ravie" pitchFamily="82" charset="0"/>
                <a:ea typeface="Calibri" pitchFamily="34" charset="0"/>
                <a:cs typeface="Times New Roman" pitchFamily="18" charset="0"/>
              </a:rPr>
              <a:t>n</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lang="es-ES" sz="1400" b="1" dirty="0" smtClean="0">
                <a:solidFill>
                  <a:schemeClr val="bg1"/>
                </a:solidFill>
                <a:ea typeface="Calibri" pitchFamily="34" charset="0"/>
                <a:cs typeface="Times New Roman" pitchFamily="18" charset="0"/>
              </a:rPr>
              <a:t>Ú</a:t>
            </a:r>
            <a:r>
              <a:rPr lang="es-ES" sz="1400" b="1" dirty="0" smtClean="0">
                <a:solidFill>
                  <a:schemeClr val="bg1"/>
                </a:solidFill>
                <a:latin typeface="Comic Sans MS" pitchFamily="66" charset="0"/>
                <a:ea typeface="Calibri" pitchFamily="34" charset="0"/>
                <a:cs typeface="Times New Roman" pitchFamily="18" charset="0"/>
              </a:rPr>
              <a:t>nete a nosotros</a:t>
            </a:r>
          </a:p>
          <a:p>
            <a:pPr algn="r" eaLnBrk="0" fontAlgn="base" hangingPunct="0">
              <a:spcBef>
                <a:spcPct val="0"/>
              </a:spcBef>
              <a:spcAft>
                <a:spcPct val="0"/>
              </a:spcAft>
            </a:pPr>
            <a:r>
              <a:rPr lang="es-ES" sz="1400" b="1" dirty="0" smtClean="0">
                <a:solidFill>
                  <a:schemeClr val="bg1"/>
                </a:solidFill>
                <a:latin typeface="Comic Sans MS" pitchFamily="66" charset="0"/>
                <a:ea typeface="Calibri" pitchFamily="34" charset="0"/>
                <a:cs typeface="Times New Roman" pitchFamily="18" charset="0"/>
              </a:rPr>
              <a:t>Dona una Cena</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kumimoji="0" lang="es-ES" sz="1400" b="1"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endParaRPr kumimoji="0" lang="es-ES" sz="1000" b="0" i="0" u="none" strike="noStrike" cap="none" normalizeH="0" baseline="0" dirty="0" smtClean="0">
              <a:ln>
                <a:noFill/>
              </a:ln>
              <a:solidFill>
                <a:schemeClr val="bg1"/>
              </a:solidFill>
              <a:effectLst/>
              <a:latin typeface="Arial" pitchFamily="34" charset="0"/>
              <a:cs typeface="Arial" pitchFamily="34" charset="0"/>
            </a:endParaRPr>
          </a:p>
        </p:txBody>
      </p:sp>
      <p:pic>
        <p:nvPicPr>
          <p:cNvPr id="7" name="Imagen 1" descr="Adra 2."/>
          <p:cNvPicPr>
            <a:picLocks noChangeAspect="1" noChangeArrowheads="1"/>
          </p:cNvPicPr>
          <p:nvPr/>
        </p:nvPicPr>
        <p:blipFill>
          <a:blip r:embed="rId2" cstate="print"/>
          <a:srcRect/>
          <a:stretch>
            <a:fillRect/>
          </a:stretch>
        </p:blipFill>
        <p:spPr bwMode="auto">
          <a:xfrm>
            <a:off x="5715008" y="2359936"/>
            <a:ext cx="428628" cy="443667"/>
          </a:xfrm>
          <a:prstGeom prst="rect">
            <a:avLst/>
          </a:prstGeom>
          <a:noFill/>
        </p:spPr>
      </p:pic>
      <p:pic>
        <p:nvPicPr>
          <p:cNvPr id="8" name="Imagen 2" descr="Logo 2.7"/>
          <p:cNvPicPr>
            <a:picLocks noChangeAspect="1" noChangeArrowheads="1"/>
          </p:cNvPicPr>
          <p:nvPr/>
        </p:nvPicPr>
        <p:blipFill>
          <a:blip r:embed="rId3" cstate="print"/>
          <a:srcRect/>
          <a:stretch>
            <a:fillRect/>
          </a:stretch>
        </p:blipFill>
        <p:spPr bwMode="auto">
          <a:xfrm>
            <a:off x="4857752" y="5348304"/>
            <a:ext cx="466725" cy="438150"/>
          </a:xfrm>
          <a:prstGeom prst="rect">
            <a:avLst/>
          </a:prstGeom>
          <a:noFill/>
        </p:spPr>
      </p:pic>
      <p:pic>
        <p:nvPicPr>
          <p:cNvPr id="9" name="Picture 2" descr="G:\Mujer10.jpg"/>
          <p:cNvPicPr>
            <a:picLocks noChangeAspect="1" noChangeArrowheads="1"/>
          </p:cNvPicPr>
          <p:nvPr/>
        </p:nvPicPr>
        <p:blipFill>
          <a:blip r:embed="rId4" cstate="print"/>
          <a:srcRect/>
          <a:stretch>
            <a:fillRect/>
          </a:stretch>
        </p:blipFill>
        <p:spPr bwMode="auto">
          <a:xfrm>
            <a:off x="4701375" y="774073"/>
            <a:ext cx="1013633" cy="1981366"/>
          </a:xfrm>
          <a:prstGeom prst="rect">
            <a:avLst/>
          </a:prstGeom>
          <a:noFill/>
        </p:spPr>
      </p:pic>
      <p:sp>
        <p:nvSpPr>
          <p:cNvPr id="10" name="Text Box 12"/>
          <p:cNvSpPr txBox="1">
            <a:spLocks noChangeArrowheads="1"/>
          </p:cNvSpPr>
          <p:nvPr/>
        </p:nvSpPr>
        <p:spPr bwMode="auto">
          <a:xfrm>
            <a:off x="656410" y="500042"/>
            <a:ext cx="3415523" cy="2286016"/>
          </a:xfrm>
          <a:prstGeom prst="rect">
            <a:avLst/>
          </a:prstGeom>
          <a:gradFill flip="none" rotWithShape="1">
            <a:gsLst>
              <a:gs pos="0">
                <a:srgbClr val="404040"/>
              </a:gs>
              <a:gs pos="50000">
                <a:srgbClr val="272727"/>
              </a:gs>
              <a:gs pos="100000">
                <a:srgbClr val="404040"/>
              </a:gs>
            </a:gsLst>
            <a:path path="circle">
              <a:fillToRect t="100000" r="100000"/>
            </a:path>
            <a:tileRect l="-100000" b="-100000"/>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lgn="r" fontAlgn="base">
              <a:spcBef>
                <a:spcPct val="0"/>
              </a:spcBef>
              <a:spcAft>
                <a:spcPct val="0"/>
              </a:spcAft>
            </a:pPr>
            <a:endParaRPr kumimoji="0" lang="es-ES" sz="1400" b="1"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endParaRPr>
          </a:p>
          <a:p>
            <a:pPr lvl="0" algn="r" fontAlgn="base">
              <a:spcBef>
                <a:spcPct val="0"/>
              </a:spcBef>
              <a:spcAft>
                <a:spcPct val="0"/>
              </a:spcAft>
            </a:pPr>
            <a:endParaRPr lang="es-ES" sz="1400" b="1" dirty="0">
              <a:solidFill>
                <a:schemeClr val="bg1"/>
              </a:solidFill>
              <a:latin typeface="Comic Sans MS" pitchFamily="66" charset="0"/>
              <a:ea typeface="Calibri" pitchFamily="34" charset="0"/>
              <a:cs typeface="Times New Roman" pitchFamily="18" charset="0"/>
            </a:endParaRPr>
          </a:p>
          <a:p>
            <a:pPr lvl="0" algn="r" fontAlgn="base">
              <a:spcBef>
                <a:spcPct val="0"/>
              </a:spcBef>
              <a:spcAft>
                <a:spcPct val="0"/>
              </a:spcAft>
            </a:pPr>
            <a:r>
              <a:rPr lang="es-ES" sz="1600" b="1" dirty="0" smtClean="0">
                <a:solidFill>
                  <a:schemeClr val="bg1"/>
                </a:solidFill>
                <a:latin typeface="Comic Sans MS" pitchFamily="66" charset="0"/>
                <a:ea typeface="Calibri" pitchFamily="34" charset="0"/>
                <a:cs typeface="Times New Roman" pitchFamily="18" charset="0"/>
              </a:rPr>
              <a:t>Jornada de:</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lang="es-ES" sz="2000" b="1" dirty="0" smtClean="0">
                <a:solidFill>
                  <a:schemeClr val="bg1"/>
                </a:solidFill>
                <a:latin typeface="Ravie" pitchFamily="82" charset="0"/>
                <a:ea typeface="Calibri" pitchFamily="34" charset="0"/>
                <a:cs typeface="Times New Roman" pitchFamily="18" charset="0"/>
              </a:rPr>
              <a:t>Bondad y </a:t>
            </a: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lang="es-ES" sz="2000" b="1" dirty="0" smtClean="0">
                <a:solidFill>
                  <a:schemeClr val="bg1"/>
                </a:solidFill>
                <a:latin typeface="Ravie" pitchFamily="82" charset="0"/>
                <a:ea typeface="Calibri" pitchFamily="34" charset="0"/>
                <a:cs typeface="Times New Roman" pitchFamily="18" charset="0"/>
              </a:rPr>
              <a:t>Compasi</a:t>
            </a:r>
            <a:r>
              <a:rPr lang="es-ES" sz="2000" b="1" dirty="0" smtClean="0">
                <a:solidFill>
                  <a:schemeClr val="bg1"/>
                </a:solidFill>
                <a:ea typeface="Calibri" pitchFamily="34" charset="0"/>
                <a:cs typeface="Times New Roman" pitchFamily="18" charset="0"/>
              </a:rPr>
              <a:t>ó</a:t>
            </a:r>
            <a:r>
              <a:rPr lang="es-ES" sz="2000" b="1" dirty="0" smtClean="0">
                <a:solidFill>
                  <a:schemeClr val="bg1"/>
                </a:solidFill>
                <a:latin typeface="Ravie" pitchFamily="82" charset="0"/>
                <a:ea typeface="Calibri" pitchFamily="34" charset="0"/>
                <a:cs typeface="Times New Roman" pitchFamily="18" charset="0"/>
              </a:rPr>
              <a:t>n</a:t>
            </a:r>
            <a:endParaRPr lang="es-ES" sz="1000" dirty="0" smtClean="0">
              <a:solidFill>
                <a:schemeClr val="bg1"/>
              </a:solidFill>
              <a:latin typeface="Arial" pitchFamily="34" charset="0"/>
              <a:cs typeface="Arial" pitchFamily="34" charset="0"/>
            </a:endParaRPr>
          </a:p>
          <a:p>
            <a:pPr algn="r" eaLnBrk="0" fontAlgn="base" hangingPunct="0">
              <a:spcBef>
                <a:spcPct val="0"/>
              </a:spcBef>
              <a:spcAft>
                <a:spcPct val="0"/>
              </a:spcAft>
            </a:pPr>
            <a:r>
              <a:rPr lang="es-ES" sz="1400" b="1" dirty="0" smtClean="0">
                <a:solidFill>
                  <a:schemeClr val="bg1"/>
                </a:solidFill>
                <a:latin typeface="Comic Sans MS" pitchFamily="66" charset="0"/>
                <a:cs typeface="Times New Roman" pitchFamily="18" charset="0"/>
              </a:rPr>
              <a:t>Sábado 11 de Octubre</a:t>
            </a:r>
          </a:p>
          <a:p>
            <a:pPr algn="r" eaLnBrk="0" fontAlgn="base" hangingPunct="0">
              <a:spcBef>
                <a:spcPct val="0"/>
              </a:spcBef>
              <a:spcAft>
                <a:spcPct val="0"/>
              </a:spcAft>
            </a:pPr>
            <a:endParaRPr lang="es-ES" sz="1400" b="1" dirty="0" smtClean="0">
              <a:solidFill>
                <a:schemeClr val="bg1"/>
              </a:solidFill>
              <a:latin typeface="Comic Sans MS" pitchFamily="66" charset="0"/>
              <a:cs typeface="Times New Roman" pitchFamily="18" charset="0"/>
            </a:endParaRPr>
          </a:p>
          <a:p>
            <a:pPr algn="r" eaLnBrk="0" fontAlgn="base" hangingPunct="0">
              <a:spcBef>
                <a:spcPct val="0"/>
              </a:spcBef>
              <a:spcAft>
                <a:spcPct val="0"/>
              </a:spcAft>
            </a:pPr>
            <a:endParaRPr lang="es-ES" sz="1000" dirty="0" smtClean="0">
              <a:solidFill>
                <a:schemeClr val="bg1"/>
              </a:solidFill>
              <a:latin typeface="Arial" pitchFamily="34" charset="0"/>
              <a:cs typeface="Arial" pitchFamily="34" charset="0"/>
            </a:endParaRPr>
          </a:p>
          <a:p>
            <a:pPr lvl="0" algn="r" eaLnBrk="0" fontAlgn="base" hangingPunct="0">
              <a:spcBef>
                <a:spcPct val="0"/>
              </a:spcBef>
              <a:spcAft>
                <a:spcPct val="0"/>
              </a:spcAft>
            </a:pPr>
            <a:r>
              <a:rPr kumimoji="0" lang="es-ES" sz="1400" b="1" i="0" u="none" strike="noStrike" cap="none" normalizeH="0" baseline="0" dirty="0" smtClean="0">
                <a:ln>
                  <a:noFill/>
                </a:ln>
                <a:solidFill>
                  <a:schemeClr val="bg1"/>
                </a:solidFill>
                <a:effectLst/>
                <a:latin typeface="Comic Sans MS" pitchFamily="66" charset="0"/>
                <a:ea typeface="Calibri" pitchFamily="34" charset="0"/>
                <a:cs typeface="Times New Roman" pitchFamily="18" charset="0"/>
              </a:rPr>
              <a:t> </a:t>
            </a:r>
            <a:endParaRPr kumimoji="0" lang="es-ES" sz="10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1" name="Imagen 1" descr="Adra 2."/>
          <p:cNvPicPr>
            <a:picLocks noChangeAspect="1" noChangeArrowheads="1"/>
          </p:cNvPicPr>
          <p:nvPr/>
        </p:nvPicPr>
        <p:blipFill>
          <a:blip r:embed="rId5" cstate="print"/>
          <a:srcRect/>
          <a:stretch>
            <a:fillRect/>
          </a:stretch>
        </p:blipFill>
        <p:spPr bwMode="auto">
          <a:xfrm>
            <a:off x="1857356" y="2339884"/>
            <a:ext cx="857256" cy="660488"/>
          </a:xfrm>
          <a:prstGeom prst="rect">
            <a:avLst/>
          </a:prstGeom>
          <a:noFill/>
        </p:spPr>
      </p:pic>
      <p:sp>
        <p:nvSpPr>
          <p:cNvPr id="12" name="11 Triángulo isósceles"/>
          <p:cNvSpPr/>
          <p:nvPr/>
        </p:nvSpPr>
        <p:spPr>
          <a:xfrm rot="10800000">
            <a:off x="1142976" y="500042"/>
            <a:ext cx="1185435" cy="214314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pic>
        <p:nvPicPr>
          <p:cNvPr id="13" name="Picture 2" descr="G:\Mujer10.jpg"/>
          <p:cNvPicPr>
            <a:picLocks noChangeAspect="1" noChangeArrowheads="1"/>
          </p:cNvPicPr>
          <p:nvPr/>
        </p:nvPicPr>
        <p:blipFill>
          <a:blip r:embed="rId6" cstate="print"/>
          <a:srcRect/>
          <a:stretch>
            <a:fillRect/>
          </a:stretch>
        </p:blipFill>
        <p:spPr bwMode="auto">
          <a:xfrm>
            <a:off x="642910" y="500042"/>
            <a:ext cx="1143008" cy="2234258"/>
          </a:xfrm>
          <a:prstGeom prst="rect">
            <a:avLst/>
          </a:prstGeom>
          <a:noFill/>
        </p:spPr>
      </p:pic>
      <p:sp>
        <p:nvSpPr>
          <p:cNvPr id="14" name="13 Rectángulo"/>
          <p:cNvSpPr/>
          <p:nvPr/>
        </p:nvSpPr>
        <p:spPr>
          <a:xfrm>
            <a:off x="1714480" y="1285860"/>
            <a:ext cx="71438" cy="857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
        <p:nvSpPr>
          <p:cNvPr id="15" name="14 Rectángulo"/>
          <p:cNvSpPr/>
          <p:nvPr/>
        </p:nvSpPr>
        <p:spPr>
          <a:xfrm>
            <a:off x="1714480" y="500042"/>
            <a:ext cx="71438"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solidFill>
                  <a:srgbClr val="FFFF00"/>
                </a:solidFill>
                <a:effectLst>
                  <a:glow rad="101600">
                    <a:schemeClr val="bg1">
                      <a:alpha val="60000"/>
                    </a:schemeClr>
                  </a:glow>
                  <a:outerShdw blurRad="38100" dist="38100" dir="2700000" algn="tl">
                    <a:srgbClr val="000000">
                      <a:alpha val="43137"/>
                    </a:srgbClr>
                  </a:outerShdw>
                </a:effectLst>
              </a:rPr>
              <a:t>Todos </a:t>
            </a:r>
            <a:r>
              <a:rPr lang="es-MX" sz="4800" b="1" dirty="0" smtClean="0">
                <a:solidFill>
                  <a:srgbClr val="FFFF00"/>
                </a:solidFill>
                <a:effectLst>
                  <a:glow rad="101600">
                    <a:schemeClr val="bg1">
                      <a:alpha val="60000"/>
                    </a:schemeClr>
                  </a:glow>
                  <a:outerShdw blurRad="38100" dist="38100" dir="2700000" algn="tl">
                    <a:srgbClr val="000000">
                      <a:alpha val="43137"/>
                    </a:srgbClr>
                  </a:outerShdw>
                </a:effectLst>
              </a:rPr>
              <a:t>Unidos</a:t>
            </a:r>
            <a:endParaRPr lang="es-VE" sz="4800" b="1" dirty="0">
              <a:solidFill>
                <a:srgbClr val="FFFF00"/>
              </a:solidFill>
              <a:effectLst>
                <a:glow rad="101600">
                  <a:schemeClr val="bg1">
                    <a:alpha val="60000"/>
                  </a:schemeClr>
                </a:glow>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endParaRPr lang="es-VE"/>
          </a:p>
        </p:txBody>
      </p:sp>
      <p:pic>
        <p:nvPicPr>
          <p:cNvPr id="4" name="Picture 2" descr="C:\Documents and Settings\Marcos Salas\Mis documentos\5_MIS IMAGENES\fondo\MIPES-Ev-Integrado-2004-1-DSA.tif.jpg"/>
          <p:cNvPicPr>
            <a:picLocks noChangeAspect="1" noChangeArrowheads="1"/>
          </p:cNvPicPr>
          <p:nvPr/>
        </p:nvPicPr>
        <p:blipFill>
          <a:blip r:embed="rId2" cstate="print"/>
          <a:srcRect/>
          <a:stretch>
            <a:fillRect/>
          </a:stretch>
        </p:blipFill>
        <p:spPr bwMode="auto">
          <a:xfrm>
            <a:off x="0" y="2643182"/>
            <a:ext cx="9144000" cy="4238625"/>
          </a:xfrm>
          <a:prstGeom prst="rect">
            <a:avLst/>
          </a:prstGeom>
          <a:ln>
            <a:noFill/>
          </a:ln>
          <a:effectLst>
            <a:glow rad="228600">
              <a:schemeClr val="accent2">
                <a:satMod val="175000"/>
                <a:alpha val="40000"/>
              </a:schemeClr>
            </a:glow>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pPr>
              <a:buNone/>
            </a:pPr>
            <a:r>
              <a:rPr lang="es-ES_tradnl" b="1" dirty="0">
                <a:solidFill>
                  <a:schemeClr val="bg1"/>
                </a:solidFill>
                <a:effectLst>
                  <a:glow rad="101600">
                    <a:schemeClr val="tx1">
                      <a:alpha val="60000"/>
                    </a:schemeClr>
                  </a:glow>
                  <a:outerShdw blurRad="38100" dist="38100" dir="2700000" algn="tl">
                    <a:srgbClr val="000000">
                      <a:alpha val="43137"/>
                    </a:srgbClr>
                  </a:outerShdw>
                </a:effectLst>
              </a:rPr>
              <a:t>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ESPERANDO </a:t>
            </a:r>
            <a:r>
              <a:rPr lang="es-ES_tradnl" b="1" dirty="0">
                <a:solidFill>
                  <a:schemeClr val="bg1"/>
                </a:solidFill>
                <a:effectLst>
                  <a:glow rad="101600">
                    <a:schemeClr val="tx1">
                      <a:alpha val="60000"/>
                    </a:schemeClr>
                  </a:glow>
                  <a:outerShdw blurRad="38100" dist="38100" dir="2700000" algn="tl">
                    <a:srgbClr val="000000">
                      <a:alpha val="43137"/>
                    </a:srgbClr>
                  </a:outerShdw>
                </a:effectLst>
              </a:rPr>
              <a:t>EL MOMENTO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OPORTUNO</a:t>
            </a: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Reúne tu Grupo Pequeño Semanalmente.</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Continúa con el plan de preparación del terreno.</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Estudia formas de cómo fortalecer la amistad con la comunidad y los interesados</a:t>
            </a:r>
            <a:r>
              <a:rPr lang="es-MX" b="1" dirty="0" smtClean="0">
                <a:solidFill>
                  <a:schemeClr val="bg1"/>
                </a:solidFill>
                <a:effectLst>
                  <a:glow rad="101600">
                    <a:schemeClr val="tx1">
                      <a:alpha val="60000"/>
                    </a:schemeClr>
                  </a:glow>
                  <a:outerShdw blurRad="38100" dist="38100" dir="2700000" algn="tl">
                    <a:srgbClr val="000000">
                      <a:alpha val="43137"/>
                    </a:srgbClr>
                  </a:outerShdw>
                </a:effectLst>
              </a:rPr>
              <a:t>.</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pPr>
              <a:buNone/>
            </a:pPr>
            <a:r>
              <a:rPr lang="es-ES_tradnl" b="1" dirty="0">
                <a:solidFill>
                  <a:schemeClr val="bg1"/>
                </a:solidFill>
                <a:effectLst>
                  <a:glow rad="101600">
                    <a:schemeClr val="tx1">
                      <a:alpha val="60000"/>
                    </a:schemeClr>
                  </a:glow>
                  <a:outerShdw blurRad="38100" dist="38100" dir="2700000" algn="tl">
                    <a:srgbClr val="000000">
                      <a:alpha val="43137"/>
                    </a:srgbClr>
                  </a:outerShdw>
                </a:effectLst>
              </a:rPr>
              <a:t>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ESPERANDO </a:t>
            </a:r>
            <a:r>
              <a:rPr lang="es-ES_tradnl" b="1" dirty="0">
                <a:solidFill>
                  <a:schemeClr val="bg1"/>
                </a:solidFill>
                <a:effectLst>
                  <a:glow rad="101600">
                    <a:schemeClr val="tx1">
                      <a:alpha val="60000"/>
                    </a:schemeClr>
                  </a:glow>
                  <a:outerShdw blurRad="38100" dist="38100" dir="2700000" algn="tl">
                    <a:srgbClr val="000000">
                      <a:alpha val="43137"/>
                    </a:srgbClr>
                  </a:outerShdw>
                </a:effectLst>
              </a:rPr>
              <a:t>EL MOMENTO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OPORTUNO</a:t>
            </a:r>
          </a:p>
          <a:p>
            <a:pPr lvl="0"/>
            <a:r>
              <a:rPr lang="es-MX" b="1" dirty="0" smtClean="0">
                <a:solidFill>
                  <a:schemeClr val="bg1"/>
                </a:solidFill>
                <a:effectLst>
                  <a:glow rad="101600">
                    <a:schemeClr val="tx1">
                      <a:alpha val="60000"/>
                    </a:schemeClr>
                  </a:glow>
                  <a:outerShdw blurRad="38100" dist="38100" dir="2700000" algn="tl">
                    <a:srgbClr val="000000">
                      <a:alpha val="43137"/>
                    </a:srgbClr>
                  </a:outerShdw>
                </a:effectLst>
              </a:rPr>
              <a:t>Organiza </a:t>
            </a:r>
            <a:r>
              <a:rPr lang="es-MX" b="1" dirty="0">
                <a:solidFill>
                  <a:schemeClr val="bg1"/>
                </a:solidFill>
                <a:effectLst>
                  <a:glow rad="101600">
                    <a:schemeClr val="tx1">
                      <a:alpha val="60000"/>
                    </a:schemeClr>
                  </a:glow>
                  <a:outerShdw blurRad="38100" dist="38100" dir="2700000" algn="tl">
                    <a:srgbClr val="000000">
                      <a:alpha val="43137"/>
                    </a:srgbClr>
                  </a:outerShdw>
                </a:effectLst>
              </a:rPr>
              <a:t>los equipos que repartirán la literatura.</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b="1" dirty="0">
                <a:solidFill>
                  <a:schemeClr val="bg1"/>
                </a:solidFill>
                <a:effectLst>
                  <a:glow rad="101600">
                    <a:schemeClr val="tx1">
                      <a:alpha val="60000"/>
                    </a:schemeClr>
                  </a:glow>
                  <a:outerShdw blurRad="38100" dist="38100" dir="2700000" algn="tl">
                    <a:srgbClr val="000000">
                      <a:alpha val="43137"/>
                    </a:srgbClr>
                  </a:outerShdw>
                </a:effectLst>
              </a:rPr>
              <a:t>Distribuye los cursos Bíblicos entre las parejas misioneras.</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a:buNone/>
            </a:pP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a:buNone/>
            </a:pPr>
            <a:r>
              <a:rPr lang="es-ES_tradnl" b="1" dirty="0">
                <a:solidFill>
                  <a:schemeClr val="bg1"/>
                </a:solidFill>
                <a:effectLst>
                  <a:glow rad="101600">
                    <a:schemeClr val="tx1">
                      <a:alpha val="60000"/>
                    </a:schemeClr>
                  </a:glow>
                  <a:outerShdw blurRad="38100" dist="38100" dir="2700000" algn="tl">
                    <a:srgbClr val="000000">
                      <a:alpha val="43137"/>
                    </a:srgbClr>
                  </a:outerShdw>
                </a:effectLst>
              </a:rPr>
              <a:t> </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chemeClr val="bg1"/>
                </a:solidFill>
                <a:effectLst>
                  <a:glow rad="101600">
                    <a:schemeClr val="tx1">
                      <a:alpha val="60000"/>
                    </a:schemeClr>
                  </a:glow>
                  <a:outerShdw blurRad="38100" dist="38100" dir="2700000" algn="tl">
                    <a:srgbClr val="000000">
                      <a:alpha val="43137"/>
                    </a:srgbClr>
                  </a:outerShdw>
                </a:effectLst>
              </a:rPr>
              <a:t>Campaña de Siembra</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fontScale="92500" lnSpcReduction="20000"/>
          </a:bodyPr>
          <a:lstStyle/>
          <a:p>
            <a:r>
              <a:rPr lang="es-ES" dirty="0" smtClean="0">
                <a:solidFill>
                  <a:schemeClr val="bg1"/>
                </a:solidFill>
                <a:effectLst>
                  <a:glow rad="101600">
                    <a:schemeClr val="tx1">
                      <a:alpha val="60000"/>
                    </a:schemeClr>
                  </a:glow>
                  <a:outerShdw blurRad="38100" dist="38100" dir="2700000" algn="tl">
                    <a:srgbClr val="000000">
                      <a:alpha val="43137"/>
                    </a:srgbClr>
                  </a:outerShdw>
                </a:effectLst>
              </a:rPr>
              <a:t>Durante el mes de noviembre celebraremos la </a:t>
            </a:r>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Campaña de Siembra</a:t>
            </a:r>
            <a:r>
              <a:rPr lang="es-ES" dirty="0" smtClean="0">
                <a:solidFill>
                  <a:schemeClr val="bg1"/>
                </a:solidFill>
                <a:effectLst>
                  <a:glow rad="101600">
                    <a:schemeClr val="tx1">
                      <a:alpha val="60000"/>
                    </a:schemeClr>
                  </a:glow>
                  <a:outerShdw blurRad="38100" dist="38100" dir="2700000" algn="tl">
                    <a:srgbClr val="000000">
                      <a:alpha val="43137"/>
                    </a:srgbClr>
                  </a:outerShdw>
                </a:effectLst>
              </a:rPr>
              <a:t>,  titulada “Viviendo en la Esperanza”, y coordinada por el ministerio juvenil. </a:t>
            </a:r>
          </a:p>
          <a:p>
            <a:pPr>
              <a:buNone/>
            </a:pPr>
            <a:r>
              <a:rPr lang="es-ES" dirty="0" smtClean="0">
                <a:solidFill>
                  <a:schemeClr val="bg1"/>
                </a:solidFill>
                <a:effectLst>
                  <a:glow rad="101600">
                    <a:schemeClr val="tx1">
                      <a:alpha val="60000"/>
                    </a:schemeClr>
                  </a:glow>
                  <a:outerShdw blurRad="38100" dist="38100" dir="2700000" algn="tl">
                    <a:srgbClr val="000000">
                      <a:alpha val="43137"/>
                    </a:srgbClr>
                  </a:outerShdw>
                </a:effectLst>
              </a:rPr>
              <a:t>Objetivos generales: </a:t>
            </a:r>
          </a:p>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Alcanzar a otros amigos de la comunidad</a:t>
            </a:r>
            <a:r>
              <a:rPr lang="es-ES" dirty="0" smtClean="0">
                <a:solidFill>
                  <a:schemeClr val="bg1"/>
                </a:solidFill>
                <a:effectLst>
                  <a:glow rad="101600">
                    <a:schemeClr val="tx1">
                      <a:alpha val="60000"/>
                    </a:schemeClr>
                  </a:glow>
                  <a:outerShdw blurRad="38100" dist="38100" dir="2700000" algn="tl">
                    <a:srgbClr val="000000">
                      <a:alpha val="43137"/>
                    </a:srgbClr>
                  </a:outerShdw>
                </a:effectLst>
              </a:rPr>
              <a:t>.</a:t>
            </a:r>
          </a:p>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Cimentar a los amigos que tenemos en  nuestras listas de asistencia e interesados </a:t>
            </a:r>
          </a:p>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Cosechar a los que se prepararon con anticipación durante la etapa de la consolidación</a:t>
            </a:r>
            <a:r>
              <a:rPr lang="es-ES" dirty="0" smtClean="0">
                <a:solidFill>
                  <a:schemeClr val="bg1"/>
                </a:solidFill>
                <a:effectLst>
                  <a:glow rad="101600">
                    <a:schemeClr val="tx1">
                      <a:alpha val="60000"/>
                    </a:schemeClr>
                  </a:glow>
                  <a:outerShdw blurRad="38100" dist="38100" dir="2700000" algn="tl">
                    <a:srgbClr val="000000">
                      <a:alpha val="43137"/>
                    </a:srgbClr>
                  </a:outerShdw>
                </a:effectLst>
              </a:rPr>
              <a:t>.</a:t>
            </a:r>
            <a:endParaRPr lang="es-VE" dirty="0" smtClean="0">
              <a:solidFill>
                <a:schemeClr val="bg1"/>
              </a:solidFill>
              <a:effectLst>
                <a:glow rad="101600">
                  <a:schemeClr val="tx1">
                    <a:alpha val="60000"/>
                  </a:schemeClr>
                </a:glow>
                <a:outerShdw blurRad="38100" dist="38100" dir="2700000" algn="tl">
                  <a:srgbClr val="000000">
                    <a:alpha val="43137"/>
                  </a:srgbClr>
                </a:outerShdw>
              </a:effectLst>
            </a:endParaRPr>
          </a:p>
          <a:p>
            <a:endParaRPr lang="es-VE"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sp>
        <p:nvSpPr>
          <p:cNvPr id="3" name="2 Marcador de contenido"/>
          <p:cNvSpPr>
            <a:spLocks noGrp="1"/>
          </p:cNvSpPr>
          <p:nvPr>
            <p:ph idx="1"/>
          </p:nvPr>
        </p:nvSpPr>
        <p:spPr/>
        <p:txBody>
          <a:bodyPr/>
          <a:lstStyle/>
          <a:p>
            <a:endParaRPr lang="es-V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Autofit/>
          </a:bodyPr>
          <a:lstStyle/>
          <a:p>
            <a:r>
              <a:rPr lang="es-ES_tradnl" sz="4000" b="1" dirty="0" smtClean="0">
                <a:solidFill>
                  <a:schemeClr val="bg1"/>
                </a:solidFill>
                <a:effectLst>
                  <a:glow rad="101600">
                    <a:schemeClr val="tx1">
                      <a:alpha val="60000"/>
                    </a:schemeClr>
                  </a:glow>
                  <a:outerShdw blurRad="38100" dist="38100" dir="2700000" algn="tl">
                    <a:srgbClr val="000000">
                      <a:alpha val="43137"/>
                    </a:srgbClr>
                  </a:outerShdw>
                </a:effectLst>
              </a:rPr>
              <a:t>SEMBRANDO </a:t>
            </a:r>
            <a:r>
              <a:rPr lang="es-ES_tradnl" sz="4000" b="1" dirty="0">
                <a:solidFill>
                  <a:schemeClr val="bg1"/>
                </a:solidFill>
                <a:effectLst>
                  <a:glow rad="101600">
                    <a:schemeClr val="tx1">
                      <a:alpha val="60000"/>
                    </a:schemeClr>
                  </a:glow>
                  <a:outerShdw blurRad="38100" dist="38100" dir="2700000" algn="tl">
                    <a:srgbClr val="000000">
                      <a:alpha val="43137"/>
                    </a:srgbClr>
                  </a:outerShdw>
                </a:effectLst>
              </a:rPr>
              <a:t>LA </a:t>
            </a:r>
            <a:r>
              <a:rPr lang="es-ES_tradnl" sz="4000" b="1" dirty="0" smtClean="0">
                <a:solidFill>
                  <a:schemeClr val="bg1"/>
                </a:solidFill>
                <a:effectLst>
                  <a:glow rad="101600">
                    <a:schemeClr val="tx1">
                      <a:alpha val="60000"/>
                    </a:schemeClr>
                  </a:glow>
                  <a:outerShdw blurRad="38100" dist="38100" dir="2700000" algn="tl">
                    <a:srgbClr val="000000">
                      <a:alpha val="43137"/>
                    </a:srgbClr>
                  </a:outerShdw>
                </a:effectLst>
              </a:rPr>
              <a:t>SEMILLA</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4000" b="1" dirty="0" smtClean="0">
                <a:solidFill>
                  <a:schemeClr val="bg1"/>
                </a:solidFill>
                <a:effectLst>
                  <a:glow rad="101600">
                    <a:schemeClr val="tx1">
                      <a:alpha val="60000"/>
                    </a:schemeClr>
                  </a:glow>
                  <a:outerShdw blurRad="38100" dist="38100" dir="2700000" algn="tl">
                    <a:srgbClr val="000000">
                      <a:alpha val="43137"/>
                    </a:srgbClr>
                  </a:outerShdw>
                </a:effectLst>
              </a:rPr>
              <a:t>Continuar</a:t>
            </a:r>
            <a:r>
              <a:rPr lang="es-MX" sz="4000" b="1" dirty="0">
                <a:solidFill>
                  <a:schemeClr val="bg1"/>
                </a:solidFill>
                <a:effectLst>
                  <a:glow rad="101600">
                    <a:schemeClr val="tx1">
                      <a:alpha val="60000"/>
                    </a:schemeClr>
                  </a:glow>
                  <a:outerShdw blurRad="38100" dist="38100" dir="2700000" algn="tl">
                    <a:srgbClr val="000000">
                      <a:alpha val="43137"/>
                    </a:srgbClr>
                  </a:outerShdw>
                </a:effectLst>
              </a:rPr>
              <a:t>, continuar y continuar cada semana hasta que se termine cada lección.</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4000" b="1" dirty="0">
                <a:solidFill>
                  <a:schemeClr val="bg1"/>
                </a:solidFill>
                <a:effectLst>
                  <a:glow rad="101600">
                    <a:schemeClr val="tx1">
                      <a:alpha val="60000"/>
                    </a:schemeClr>
                  </a:glow>
                  <a:outerShdw blurRad="38100" dist="38100" dir="2700000" algn="tl">
                    <a:srgbClr val="000000">
                      <a:alpha val="43137"/>
                    </a:srgbClr>
                  </a:outerShdw>
                </a:effectLst>
              </a:rPr>
              <a:t>Organiza la graduación para los que terminaron el curso bíblico para que inicie con la campaña de los Grupos pequeños.</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r>
              <a:rPr lang="es-ES_tradnl" sz="4000" b="1" dirty="0">
                <a:solidFill>
                  <a:schemeClr val="bg1"/>
                </a:solidFill>
                <a:effectLst>
                  <a:glow rad="101600">
                    <a:schemeClr val="tx1">
                      <a:alpha val="60000"/>
                    </a:schemeClr>
                  </a:glow>
                  <a:outerShdw blurRad="38100" dist="38100" dir="2700000" algn="tl">
                    <a:srgbClr val="000000">
                      <a:alpha val="43137"/>
                    </a:srgbClr>
                  </a:outerShdw>
                </a:effectLst>
              </a:rPr>
              <a:t> </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endParaRPr lang="es-VE" sz="4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2852"/>
            <a:ext cx="8686800" cy="5626121"/>
          </a:xfrm>
        </p:spPr>
        <p:txBody>
          <a:bodyPr>
            <a:noAutofit/>
          </a:bodyPr>
          <a:lstStyle/>
          <a:p>
            <a:r>
              <a:rPr lang="es-ES_tradnl" sz="3600" b="1" dirty="0">
                <a:solidFill>
                  <a:schemeClr val="bg1"/>
                </a:solidFill>
                <a:effectLst>
                  <a:glow rad="101600">
                    <a:schemeClr val="tx1">
                      <a:alpha val="60000"/>
                    </a:schemeClr>
                  </a:glow>
                  <a:outerShdw blurRad="38100" dist="38100" dir="2700000" algn="tl">
                    <a:srgbClr val="000000">
                      <a:alpha val="43137"/>
                    </a:srgbClr>
                  </a:outerShdw>
                </a:effectLst>
              </a:rPr>
              <a:t>LA </a:t>
            </a:r>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SIEMBRA</a:t>
            </a:r>
            <a:endParaRPr lang="es-VE" sz="3600" b="1" dirty="0">
              <a:solidFill>
                <a:schemeClr val="bg1"/>
              </a:solidFill>
              <a:effectLst>
                <a:glow rad="101600">
                  <a:schemeClr val="tx1">
                    <a:alpha val="60000"/>
                  </a:schemeClr>
                </a:glow>
                <a:outerShdw blurRad="38100" dist="38100" dir="2700000" algn="tl">
                  <a:srgbClr val="000000">
                    <a:alpha val="43137"/>
                  </a:srgbClr>
                </a:outerShdw>
              </a:effectLst>
            </a:endParaRPr>
          </a:p>
          <a:p>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ANTES </a:t>
            </a:r>
            <a:r>
              <a:rPr lang="es-ES_tradnl" sz="3600" b="1" dirty="0">
                <a:solidFill>
                  <a:schemeClr val="bg1"/>
                </a:solidFill>
                <a:effectLst>
                  <a:glow rad="101600">
                    <a:schemeClr val="tx1">
                      <a:alpha val="60000"/>
                    </a:schemeClr>
                  </a:glow>
                  <a:outerShdw blurRad="38100" dist="38100" dir="2700000" algn="tl">
                    <a:srgbClr val="000000">
                      <a:alpha val="43137"/>
                    </a:srgbClr>
                  </a:outerShdw>
                </a:effectLst>
              </a:rPr>
              <a:t>DE INICIAR LA </a:t>
            </a:r>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SIEMBRA</a:t>
            </a:r>
          </a:p>
          <a:p>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CONOCIENDO </a:t>
            </a:r>
            <a:r>
              <a:rPr lang="es-ES_tradnl" sz="3600" b="1" dirty="0">
                <a:solidFill>
                  <a:schemeClr val="bg1"/>
                </a:solidFill>
                <a:effectLst>
                  <a:glow rad="101600">
                    <a:schemeClr val="tx1">
                      <a:alpha val="60000"/>
                    </a:schemeClr>
                  </a:glow>
                  <a:outerShdw blurRad="38100" dist="38100" dir="2700000" algn="tl">
                    <a:srgbClr val="000000">
                      <a:alpha val="43137"/>
                    </a:srgbClr>
                  </a:outerShdw>
                </a:effectLst>
              </a:rPr>
              <a:t>EL </a:t>
            </a:r>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TERRENO</a:t>
            </a:r>
          </a:p>
          <a:p>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PREPARANDO </a:t>
            </a:r>
            <a:r>
              <a:rPr lang="es-ES_tradnl" sz="3600" b="1" dirty="0">
                <a:solidFill>
                  <a:schemeClr val="bg1"/>
                </a:solidFill>
                <a:effectLst>
                  <a:glow rad="101600">
                    <a:schemeClr val="tx1">
                      <a:alpha val="60000"/>
                    </a:schemeClr>
                  </a:glow>
                  <a:outerShdw blurRad="38100" dist="38100" dir="2700000" algn="tl">
                    <a:srgbClr val="000000">
                      <a:alpha val="43137"/>
                    </a:srgbClr>
                  </a:outerShdw>
                </a:effectLst>
              </a:rPr>
              <a:t>EL </a:t>
            </a:r>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TERRENO</a:t>
            </a:r>
            <a:endParaRPr lang="es-VE" sz="3600" b="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ESPERANDO EL MOMENTO OPORTUNO</a:t>
            </a:r>
            <a:endParaRPr lang="es-VE" sz="3600" b="1" dirty="0" smtClean="0">
              <a:solidFill>
                <a:schemeClr val="bg1"/>
              </a:solidFill>
              <a:effectLst>
                <a:glow rad="101600">
                  <a:schemeClr val="tx1">
                    <a:alpha val="60000"/>
                  </a:schemeClr>
                </a:glow>
                <a:outerShdw blurRad="38100" dist="38100" dir="2700000" algn="tl">
                  <a:srgbClr val="000000">
                    <a:alpha val="43137"/>
                  </a:srgbClr>
                </a:outerShdw>
              </a:effectLst>
            </a:endParaRPr>
          </a:p>
          <a:p>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SEMBRANDO </a:t>
            </a:r>
            <a:r>
              <a:rPr lang="es-ES_tradnl" sz="3600" b="1" dirty="0">
                <a:solidFill>
                  <a:schemeClr val="bg1"/>
                </a:solidFill>
                <a:effectLst>
                  <a:glow rad="101600">
                    <a:schemeClr val="tx1">
                      <a:alpha val="60000"/>
                    </a:schemeClr>
                  </a:glow>
                  <a:outerShdw blurRad="38100" dist="38100" dir="2700000" algn="tl">
                    <a:srgbClr val="000000">
                      <a:alpha val="43137"/>
                    </a:srgbClr>
                  </a:outerShdw>
                </a:effectLst>
              </a:rPr>
              <a:t>LA </a:t>
            </a:r>
            <a:r>
              <a:rPr lang="es-ES_tradnl" sz="3600" b="1" dirty="0" smtClean="0">
                <a:solidFill>
                  <a:schemeClr val="bg1"/>
                </a:solidFill>
                <a:effectLst>
                  <a:glow rad="101600">
                    <a:schemeClr val="tx1">
                      <a:alpha val="60000"/>
                    </a:schemeClr>
                  </a:glow>
                  <a:outerShdw blurRad="38100" dist="38100" dir="2700000" algn="tl">
                    <a:srgbClr val="000000">
                      <a:alpha val="43137"/>
                    </a:srgbClr>
                  </a:outerShdw>
                </a:effectLst>
              </a:rPr>
              <a:t>SEMILLA</a:t>
            </a:r>
            <a:endParaRPr lang="es-VE" sz="3600" b="1" dirty="0">
              <a:solidFill>
                <a:schemeClr val="bg1"/>
              </a:solidFill>
              <a:effectLst>
                <a:glow rad="101600">
                  <a:schemeClr val="tx1">
                    <a:alpha val="60000"/>
                  </a:schemeClr>
                </a:glow>
                <a:outerShdw blurRad="38100" dist="38100" dir="2700000" algn="tl">
                  <a:srgbClr val="000000">
                    <a:alpha val="43137"/>
                  </a:srgbClr>
                </a:outerShdw>
              </a:effectLst>
            </a:endParaRPr>
          </a:p>
          <a:p>
            <a:endParaRPr lang="es-VE" sz="3600"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r>
              <a:rPr lang="es-ES_tradnl" b="1" dirty="0">
                <a:solidFill>
                  <a:schemeClr val="bg1"/>
                </a:solidFill>
                <a:effectLst>
                  <a:glow rad="101600">
                    <a:schemeClr val="tx1">
                      <a:alpha val="60000"/>
                    </a:schemeClr>
                  </a:glow>
                  <a:outerShdw blurRad="38100" dist="38100" dir="2700000" algn="tl">
                    <a:srgbClr val="000000">
                      <a:alpha val="43137"/>
                    </a:srgbClr>
                  </a:outerShdw>
                </a:effectLst>
              </a:rPr>
              <a:t>LA </a:t>
            </a:r>
            <a:r>
              <a:rPr lang="es-ES_tradnl" b="1" dirty="0" smtClean="0">
                <a:solidFill>
                  <a:schemeClr val="bg1"/>
                </a:solidFill>
                <a:effectLst>
                  <a:glow rad="101600">
                    <a:schemeClr val="tx1">
                      <a:alpha val="60000"/>
                    </a:schemeClr>
                  </a:glow>
                  <a:outerShdw blurRad="38100" dist="38100" dir="2700000" algn="tl">
                    <a:srgbClr val="000000">
                      <a:alpha val="43137"/>
                    </a:srgbClr>
                  </a:outerShdw>
                </a:effectLst>
              </a:rPr>
              <a:t>SIEMBRA</a:t>
            </a: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a:p>
            <a:pPr lvl="0">
              <a:buNone/>
            </a:pPr>
            <a:endParaRPr lang="es-VE" b="1" dirty="0">
              <a:solidFill>
                <a:schemeClr val="bg1"/>
              </a:solidFill>
              <a:effectLst>
                <a:glow rad="101600">
                  <a:schemeClr val="tx1">
                    <a:alpha val="60000"/>
                  </a:schemeClr>
                </a:glow>
                <a:outerShdw blurRad="38100" dist="38100" dir="2700000" algn="tl">
                  <a:srgbClr val="000000">
                    <a:alpha val="43137"/>
                  </a:srgbClr>
                </a:outerShdw>
              </a:effectLst>
            </a:endParaRPr>
          </a:p>
        </p:txBody>
      </p:sp>
      <p:pic>
        <p:nvPicPr>
          <p:cNvPr id="14338" name="Imagen 4"/>
          <p:cNvPicPr>
            <a:picLocks noChangeAspect="1" noChangeArrowheads="1"/>
          </p:cNvPicPr>
          <p:nvPr/>
        </p:nvPicPr>
        <p:blipFill>
          <a:blip r:embed="rId2" cstate="print"/>
          <a:srcRect/>
          <a:stretch>
            <a:fillRect/>
          </a:stretch>
        </p:blipFill>
        <p:spPr bwMode="auto">
          <a:xfrm>
            <a:off x="785786" y="1501185"/>
            <a:ext cx="1857388" cy="3741060"/>
          </a:xfrm>
          <a:prstGeom prst="rect">
            <a:avLst/>
          </a:prstGeom>
          <a:noFill/>
          <a:ln w="9525" algn="in">
            <a:miter lim="800000"/>
            <a:headEnd/>
            <a:tailEnd/>
          </a:ln>
        </p:spPr>
      </p:pic>
      <p:sp>
        <p:nvSpPr>
          <p:cNvPr id="5" name="4 CuadroTexto"/>
          <p:cNvSpPr txBox="1"/>
          <p:nvPr/>
        </p:nvSpPr>
        <p:spPr>
          <a:xfrm>
            <a:off x="2786050" y="1285860"/>
            <a:ext cx="6357950" cy="2308324"/>
          </a:xfrm>
          <a:prstGeom prst="rect">
            <a:avLst/>
          </a:prstGeom>
          <a:noFill/>
        </p:spPr>
        <p:txBody>
          <a:bodyPr wrap="square" rtlCol="0">
            <a:spAutoFit/>
          </a:bodyPr>
          <a:lstStyle/>
          <a:p>
            <a:pPr lvl="0">
              <a:buFont typeface="Arial" pitchFamily="34" charset="0"/>
              <a:buChar char="•"/>
            </a:pPr>
            <a:r>
              <a:rPr lang="es-MX" sz="3600" b="1" dirty="0" smtClean="0">
                <a:solidFill>
                  <a:schemeClr val="bg1"/>
                </a:solidFill>
                <a:effectLst>
                  <a:glow rad="101600">
                    <a:schemeClr val="tx1">
                      <a:alpha val="60000"/>
                    </a:schemeClr>
                  </a:glow>
                  <a:outerShdw blurRad="38100" dist="38100" dir="2700000" algn="tl">
                    <a:srgbClr val="000000">
                      <a:alpha val="43137"/>
                    </a:srgbClr>
                  </a:outerShdw>
                </a:effectLst>
              </a:rPr>
              <a:t> La AMISTAD  </a:t>
            </a:r>
          </a:p>
          <a:p>
            <a:pPr lvl="0">
              <a:buFont typeface="Arial" pitchFamily="34" charset="0"/>
              <a:buChar char="•"/>
            </a:pPr>
            <a:r>
              <a:rPr lang="es-MX" sz="3600" b="1" dirty="0" smtClean="0">
                <a:solidFill>
                  <a:schemeClr val="bg1"/>
                </a:solidFill>
                <a:effectLst>
                  <a:glow rad="101600">
                    <a:schemeClr val="tx1">
                      <a:alpha val="60000"/>
                    </a:schemeClr>
                  </a:glow>
                  <a:outerShdw blurRad="38100" dist="38100" dir="2700000" algn="tl">
                    <a:srgbClr val="000000">
                      <a:alpha val="43137"/>
                    </a:srgbClr>
                  </a:outerShdw>
                </a:effectLst>
              </a:rPr>
              <a:t> La visión.</a:t>
            </a:r>
            <a:endParaRPr lang="es-VE" sz="3600"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buFont typeface="Arial" pitchFamily="34" charset="0"/>
              <a:buChar char="•"/>
            </a:pPr>
            <a:r>
              <a:rPr lang="es-MX" sz="3600" b="1" dirty="0" smtClean="0">
                <a:solidFill>
                  <a:schemeClr val="bg1"/>
                </a:solidFill>
                <a:effectLst>
                  <a:glow rad="101600">
                    <a:schemeClr val="tx1">
                      <a:alpha val="60000"/>
                    </a:schemeClr>
                  </a:glow>
                  <a:outerShdw blurRad="38100" dist="38100" dir="2700000" algn="tl">
                    <a:srgbClr val="000000">
                      <a:alpha val="43137"/>
                    </a:srgbClr>
                  </a:outerShdw>
                </a:effectLst>
              </a:rPr>
              <a:t> Objetivos y metas.</a:t>
            </a:r>
            <a:endParaRPr lang="es-VE" sz="3600"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buFont typeface="Arial" pitchFamily="34" charset="0"/>
              <a:buChar char="•"/>
            </a:pPr>
            <a:r>
              <a:rPr lang="es-MX" sz="3600" b="1" dirty="0" smtClean="0">
                <a:solidFill>
                  <a:schemeClr val="bg1"/>
                </a:solidFill>
                <a:effectLst>
                  <a:glow rad="101600">
                    <a:schemeClr val="tx1">
                      <a:alpha val="60000"/>
                    </a:schemeClr>
                  </a:glow>
                  <a:outerShdw blurRad="38100" dist="38100" dir="2700000" algn="tl">
                    <a:srgbClr val="000000">
                      <a:alpha val="43137"/>
                    </a:srgbClr>
                  </a:outerShdw>
                </a:effectLst>
              </a:rPr>
              <a:t> </a:t>
            </a:r>
            <a:endParaRPr lang="es-VE"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5489591" y="4501219"/>
            <a:ext cx="3225813" cy="2428243"/>
          </a:xfrm>
          <a:prstGeom prst="rect">
            <a:avLst/>
          </a:prstGeom>
          <a:noFill/>
          <a:ln w="9525" algn="in">
            <a:noFill/>
            <a:miter lim="800000"/>
            <a:headEnd/>
            <a:tailEnd/>
          </a:ln>
          <a:effectLst/>
        </p:spPr>
      </p:pic>
      <p:sp>
        <p:nvSpPr>
          <p:cNvPr id="3" name="2 Marcador de contenido"/>
          <p:cNvSpPr>
            <a:spLocks noGrp="1"/>
          </p:cNvSpPr>
          <p:nvPr>
            <p:ph idx="1"/>
          </p:nvPr>
        </p:nvSpPr>
        <p:spPr>
          <a:xfrm>
            <a:off x="457200" y="500042"/>
            <a:ext cx="8229600" cy="5626121"/>
          </a:xfrm>
        </p:spPr>
        <p:txBody>
          <a:bodyPr>
            <a:normAutofit fontScale="92500"/>
          </a:bodyPr>
          <a:lstStyle/>
          <a:p>
            <a:r>
              <a:rPr lang="es-ES_tradnl" sz="5900" b="1" dirty="0" smtClean="0">
                <a:solidFill>
                  <a:schemeClr val="bg1"/>
                </a:solidFill>
                <a:effectLst>
                  <a:glow rad="101600">
                    <a:schemeClr val="tx1">
                      <a:alpha val="60000"/>
                    </a:schemeClr>
                  </a:glow>
                  <a:outerShdw blurRad="38100" dist="38100" dir="2700000" algn="tl">
                    <a:srgbClr val="000000">
                      <a:alpha val="43137"/>
                    </a:srgbClr>
                  </a:outerShdw>
                </a:effectLst>
              </a:rPr>
              <a:t>CONOCIENDO EL TERRENO</a:t>
            </a:r>
          </a:p>
          <a:p>
            <a:pPr lvl="0"/>
            <a:r>
              <a:rPr lang="es-MX" sz="4000" b="1" dirty="0" smtClean="0">
                <a:solidFill>
                  <a:schemeClr val="bg1"/>
                </a:solidFill>
                <a:effectLst>
                  <a:glow rad="101600">
                    <a:schemeClr val="tx1">
                      <a:alpha val="60000"/>
                    </a:schemeClr>
                  </a:glow>
                  <a:outerShdw blurRad="38100" dist="38100" dir="2700000" algn="tl">
                    <a:srgbClr val="000000">
                      <a:alpha val="43137"/>
                    </a:srgbClr>
                  </a:outerShdw>
                </a:effectLst>
              </a:rPr>
              <a:t>Define </a:t>
            </a:r>
            <a:r>
              <a:rPr lang="es-MX" sz="4000" b="1" dirty="0">
                <a:solidFill>
                  <a:schemeClr val="bg1"/>
                </a:solidFill>
                <a:effectLst>
                  <a:glow rad="101600">
                    <a:schemeClr val="tx1">
                      <a:alpha val="60000"/>
                    </a:schemeClr>
                  </a:glow>
                  <a:outerShdw blurRad="38100" dist="38100" dir="2700000" algn="tl">
                    <a:srgbClr val="000000">
                      <a:alpha val="43137"/>
                    </a:srgbClr>
                  </a:outerShdw>
                </a:effectLst>
              </a:rPr>
              <a:t>con tu equipo las estrategias a seguir para descubrir las necesidades de esa comunidad y encontrar gente receptiva.</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4000" b="1" dirty="0">
                <a:solidFill>
                  <a:schemeClr val="bg1"/>
                </a:solidFill>
                <a:effectLst>
                  <a:glow rad="101600">
                    <a:schemeClr val="tx1">
                      <a:alpha val="60000"/>
                    </a:schemeClr>
                  </a:glow>
                  <a:outerShdw blurRad="38100" dist="38100" dir="2700000" algn="tl">
                    <a:srgbClr val="000000">
                      <a:alpha val="43137"/>
                    </a:srgbClr>
                  </a:outerShdw>
                </a:effectLst>
              </a:rPr>
              <a:t>Organiza los ministerios que atenderán las necesidades de la población</a:t>
            </a:r>
            <a:r>
              <a:rPr lang="es-MX" sz="4000" b="1" dirty="0" smtClean="0">
                <a:solidFill>
                  <a:schemeClr val="bg1"/>
                </a:solidFill>
                <a:effectLst>
                  <a:glow rad="101600">
                    <a:schemeClr val="tx1">
                      <a:alpha val="60000"/>
                    </a:schemeClr>
                  </a:glow>
                  <a:outerShdw blurRad="38100" dist="38100" dir="2700000" algn="tl">
                    <a:srgbClr val="000000">
                      <a:alpha val="43137"/>
                    </a:srgbClr>
                  </a:outerShdw>
                </a:effectLst>
              </a:rPr>
              <a:t>.</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2632071" y="4501219"/>
            <a:ext cx="3225813" cy="2428243"/>
          </a:xfrm>
          <a:prstGeom prst="rect">
            <a:avLst/>
          </a:prstGeom>
          <a:noFill/>
          <a:ln w="9525" algn="in">
            <a:noFill/>
            <a:miter lim="800000"/>
            <a:headEnd/>
            <a:tailEnd/>
          </a:ln>
          <a:effectLst/>
        </p:spPr>
      </p:pic>
      <p:sp>
        <p:nvSpPr>
          <p:cNvPr id="3" name="2 Marcador de contenido"/>
          <p:cNvSpPr>
            <a:spLocks noGrp="1"/>
          </p:cNvSpPr>
          <p:nvPr>
            <p:ph idx="1"/>
          </p:nvPr>
        </p:nvSpPr>
        <p:spPr>
          <a:xfrm>
            <a:off x="457200" y="500042"/>
            <a:ext cx="8229600" cy="5626121"/>
          </a:xfrm>
        </p:spPr>
        <p:txBody>
          <a:bodyPr>
            <a:normAutofit/>
          </a:bodyPr>
          <a:lstStyle/>
          <a:p>
            <a:pPr>
              <a:buNone/>
            </a:pPr>
            <a:r>
              <a:rPr lang="es-ES_tradnl" sz="5400" b="1" dirty="0" smtClean="0">
                <a:solidFill>
                  <a:schemeClr val="bg1"/>
                </a:solidFill>
                <a:effectLst>
                  <a:glow rad="101600">
                    <a:schemeClr val="tx1">
                      <a:alpha val="60000"/>
                    </a:schemeClr>
                  </a:glow>
                  <a:outerShdw blurRad="38100" dist="38100" dir="2700000" algn="tl">
                    <a:srgbClr val="000000">
                      <a:alpha val="43137"/>
                    </a:srgbClr>
                  </a:outerShdw>
                </a:effectLst>
              </a:rPr>
              <a:t>CONOCIENDO </a:t>
            </a:r>
            <a:r>
              <a:rPr lang="es-ES_tradnl" sz="5400" b="1" dirty="0">
                <a:solidFill>
                  <a:schemeClr val="bg1"/>
                </a:solidFill>
                <a:effectLst>
                  <a:glow rad="101600">
                    <a:schemeClr val="tx1">
                      <a:alpha val="60000"/>
                    </a:schemeClr>
                  </a:glow>
                  <a:outerShdw blurRad="38100" dist="38100" dir="2700000" algn="tl">
                    <a:srgbClr val="000000">
                      <a:alpha val="43137"/>
                    </a:srgbClr>
                  </a:outerShdw>
                </a:effectLst>
              </a:rPr>
              <a:t>EL </a:t>
            </a:r>
            <a:r>
              <a:rPr lang="es-ES_tradnl" sz="5400" b="1" dirty="0" smtClean="0">
                <a:solidFill>
                  <a:schemeClr val="bg1"/>
                </a:solidFill>
                <a:effectLst>
                  <a:glow rad="101600">
                    <a:schemeClr val="tx1">
                      <a:alpha val="60000"/>
                    </a:schemeClr>
                  </a:glow>
                  <a:outerShdw blurRad="38100" dist="38100" dir="2700000" algn="tl">
                    <a:srgbClr val="000000">
                      <a:alpha val="43137"/>
                    </a:srgbClr>
                  </a:outerShdw>
                </a:effectLst>
              </a:rPr>
              <a:t>TERRENO</a:t>
            </a:r>
          </a:p>
          <a:p>
            <a:pPr lvl="0"/>
            <a:r>
              <a:rPr lang="es-MX" sz="3600" b="1" dirty="0" smtClean="0">
                <a:solidFill>
                  <a:schemeClr val="bg1"/>
                </a:solidFill>
                <a:effectLst>
                  <a:glow rad="101600">
                    <a:schemeClr val="tx1">
                      <a:alpha val="60000"/>
                    </a:schemeClr>
                  </a:glow>
                  <a:outerShdw blurRad="38100" dist="38100" dir="2700000" algn="tl">
                    <a:srgbClr val="000000">
                      <a:alpha val="43137"/>
                    </a:srgbClr>
                  </a:outerShdw>
                </a:effectLst>
              </a:rPr>
              <a:t>Define en consenso con el coordinador de Ministerios Personales y resto de los Grupos Pequeños el (los) nuevo (s) territorio (s) a evangelizar.</a:t>
            </a:r>
            <a:endParaRPr lang="es-VE" sz="3600" b="1" dirty="0" smtClean="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3600" b="1" dirty="0" smtClean="0">
                <a:solidFill>
                  <a:srgbClr val="FFFF00"/>
                </a:solidFill>
                <a:effectLst>
                  <a:glow rad="101600">
                    <a:schemeClr val="tx1">
                      <a:alpha val="60000"/>
                    </a:schemeClr>
                  </a:glow>
                  <a:outerShdw blurRad="38100" dist="38100" dir="2700000" algn="tl">
                    <a:srgbClr val="000000">
                      <a:alpha val="43137"/>
                    </a:srgbClr>
                  </a:outerShdw>
                </a:effectLst>
              </a:rPr>
              <a:t>Estudia con tu grupo el nuevo lugar a evangelizar y asigna un sector a cada pareja misionera.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VE"/>
          </a:p>
        </p:txBody>
      </p:sp>
      <p:sp>
        <p:nvSpPr>
          <p:cNvPr id="3" name="2 Marcador de contenido"/>
          <p:cNvSpPr>
            <a:spLocks noGrp="1"/>
          </p:cNvSpPr>
          <p:nvPr>
            <p:ph idx="1"/>
          </p:nvPr>
        </p:nvSpPr>
        <p:spPr/>
        <p:txBody>
          <a:bodyPr/>
          <a:lstStyle/>
          <a:p>
            <a:endParaRPr lang="es-VE"/>
          </a:p>
        </p:txBody>
      </p:sp>
      <p:pic>
        <p:nvPicPr>
          <p:cNvPr id="59394" name="Objeto 1"/>
          <p:cNvPicPr>
            <a:picLocks noChangeArrowheads="1"/>
          </p:cNvPicPr>
          <p:nvPr/>
        </p:nvPicPr>
        <p:blipFill>
          <a:blip r:embed="rId2" cstate="print"/>
          <a:srcRect b="-320"/>
          <a:stretch>
            <a:fillRect/>
          </a:stretch>
        </p:blipFill>
        <p:spPr bwMode="auto">
          <a:xfrm>
            <a:off x="0" y="214290"/>
            <a:ext cx="9144000" cy="63579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fontScale="85000" lnSpcReduction="10000"/>
          </a:bodyPr>
          <a:lstStyle/>
          <a:p>
            <a:endParaRPr lang="es-ES_tradnl" b="1" dirty="0">
              <a:solidFill>
                <a:schemeClr val="bg1"/>
              </a:solidFill>
              <a:effectLst>
                <a:glow rad="101600">
                  <a:schemeClr val="tx1">
                    <a:alpha val="60000"/>
                  </a:schemeClr>
                </a:glow>
                <a:outerShdw blurRad="38100" dist="38100" dir="2700000" algn="tl">
                  <a:srgbClr val="000000">
                    <a:alpha val="43137"/>
                  </a:srgbClr>
                </a:outerShdw>
              </a:effectLst>
            </a:endParaRPr>
          </a:p>
          <a:p>
            <a:r>
              <a:rPr lang="es-ES_tradnl" sz="5900" b="1" dirty="0" smtClean="0">
                <a:solidFill>
                  <a:schemeClr val="bg1"/>
                </a:solidFill>
                <a:effectLst>
                  <a:glow rad="101600">
                    <a:schemeClr val="tx1">
                      <a:alpha val="60000"/>
                    </a:schemeClr>
                  </a:glow>
                  <a:outerShdw blurRad="38100" dist="38100" dir="2700000" algn="tl">
                    <a:srgbClr val="000000">
                      <a:alpha val="43137"/>
                    </a:srgbClr>
                  </a:outerShdw>
                </a:effectLst>
              </a:rPr>
              <a:t>CONOCIENDO </a:t>
            </a:r>
            <a:r>
              <a:rPr lang="es-ES_tradnl" sz="5900" b="1" dirty="0">
                <a:solidFill>
                  <a:schemeClr val="bg1"/>
                </a:solidFill>
                <a:effectLst>
                  <a:glow rad="101600">
                    <a:schemeClr val="tx1">
                      <a:alpha val="60000"/>
                    </a:schemeClr>
                  </a:glow>
                  <a:outerShdw blurRad="38100" dist="38100" dir="2700000" algn="tl">
                    <a:srgbClr val="000000">
                      <a:alpha val="43137"/>
                    </a:srgbClr>
                  </a:outerShdw>
                </a:effectLst>
              </a:rPr>
              <a:t>EL </a:t>
            </a:r>
            <a:r>
              <a:rPr lang="es-ES_tradnl" sz="5900" b="1" dirty="0" smtClean="0">
                <a:solidFill>
                  <a:schemeClr val="bg1"/>
                </a:solidFill>
                <a:effectLst>
                  <a:glow rad="101600">
                    <a:schemeClr val="tx1">
                      <a:alpha val="60000"/>
                    </a:schemeClr>
                  </a:glow>
                  <a:outerShdw blurRad="38100" dist="38100" dir="2700000" algn="tl">
                    <a:srgbClr val="000000">
                      <a:alpha val="43137"/>
                    </a:srgbClr>
                  </a:outerShdw>
                </a:effectLst>
              </a:rPr>
              <a:t>TERRENO</a:t>
            </a:r>
          </a:p>
          <a:p>
            <a:pPr lvl="0"/>
            <a:r>
              <a:rPr lang="es-MX" sz="4000" b="1" dirty="0" smtClean="0">
                <a:solidFill>
                  <a:schemeClr val="bg1"/>
                </a:solidFill>
                <a:effectLst>
                  <a:glow rad="101600">
                    <a:schemeClr val="tx1">
                      <a:alpha val="60000"/>
                    </a:schemeClr>
                  </a:glow>
                  <a:outerShdw blurRad="38100" dist="38100" dir="2700000" algn="tl">
                    <a:srgbClr val="000000">
                      <a:alpha val="43137"/>
                    </a:srgbClr>
                  </a:outerShdw>
                </a:effectLst>
              </a:rPr>
              <a:t>Elabora </a:t>
            </a:r>
            <a:r>
              <a:rPr lang="es-MX" sz="4000" b="1" dirty="0">
                <a:solidFill>
                  <a:schemeClr val="bg1"/>
                </a:solidFill>
                <a:effectLst>
                  <a:glow rad="101600">
                    <a:schemeClr val="tx1">
                      <a:alpha val="60000"/>
                    </a:schemeClr>
                  </a:glow>
                  <a:outerShdw blurRad="38100" dist="38100" dir="2700000" algn="tl">
                    <a:srgbClr val="000000">
                      <a:alpha val="43137"/>
                    </a:srgbClr>
                  </a:outerShdw>
                </a:effectLst>
              </a:rPr>
              <a:t>o pide al Dir. de Ministerios Personales las planillas para llevar los registros.</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4000" b="1" dirty="0">
                <a:solidFill>
                  <a:schemeClr val="bg1"/>
                </a:solidFill>
                <a:effectLst>
                  <a:glow rad="101600">
                    <a:schemeClr val="tx1">
                      <a:alpha val="60000"/>
                    </a:schemeClr>
                  </a:glow>
                  <a:outerShdw blurRad="38100" dist="38100" dir="2700000" algn="tl">
                    <a:srgbClr val="000000">
                      <a:alpha val="43137"/>
                    </a:srgbClr>
                  </a:outerShdw>
                </a:effectLst>
              </a:rPr>
              <a:t>Elabora un abanico de actividades con el cronograma a seguir  y preséntalo a la junta comunal. </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a:p>
            <a:pPr lvl="0"/>
            <a:r>
              <a:rPr lang="es-MX" sz="4000" b="1" dirty="0">
                <a:solidFill>
                  <a:schemeClr val="bg1"/>
                </a:solidFill>
                <a:effectLst>
                  <a:glow rad="101600">
                    <a:schemeClr val="tx1">
                      <a:alpha val="60000"/>
                    </a:schemeClr>
                  </a:glow>
                  <a:outerShdw blurRad="38100" dist="38100" dir="2700000" algn="tl">
                    <a:srgbClr val="000000">
                      <a:alpha val="43137"/>
                    </a:srgbClr>
                  </a:outerShdw>
                </a:effectLst>
              </a:rPr>
              <a:t>Distribuye los objetivos y asigna las comisiones a tu equipo de trabajo</a:t>
            </a:r>
            <a:r>
              <a:rPr lang="es-MX" sz="4000" b="1" dirty="0" smtClean="0">
                <a:solidFill>
                  <a:schemeClr val="bg1"/>
                </a:solidFill>
                <a:effectLst>
                  <a:glow rad="101600">
                    <a:schemeClr val="tx1">
                      <a:alpha val="60000"/>
                    </a:schemeClr>
                  </a:glow>
                  <a:outerShdw blurRad="38100" dist="38100" dir="2700000" algn="tl">
                    <a:srgbClr val="000000">
                      <a:alpha val="43137"/>
                    </a:srgbClr>
                  </a:outerShdw>
                </a:effectLst>
              </a:rPr>
              <a:t>.</a:t>
            </a:r>
            <a:endParaRPr lang="es-VE" sz="4000" b="1"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383</TotalTime>
  <Words>712</Words>
  <Application>Microsoft Office PowerPoint</Application>
  <PresentationFormat>Presentación en pantalla (4:3)</PresentationFormat>
  <Paragraphs>161</Paragraphs>
  <Slides>27</Slides>
  <Notes>0</Notes>
  <HiddenSlides>0</HiddenSlides>
  <MMClips>0</MMClips>
  <ScaleCrop>false</ScaleCrop>
  <HeadingPairs>
    <vt:vector size="4" baseType="variant">
      <vt:variant>
        <vt:lpstr>Tema</vt:lpstr>
      </vt:variant>
      <vt:variant>
        <vt:i4>2</vt:i4>
      </vt:variant>
      <vt:variant>
        <vt:lpstr>Títulos de diapositiva</vt:lpstr>
      </vt:variant>
      <vt:variant>
        <vt:i4>27</vt:i4>
      </vt:variant>
    </vt:vector>
  </HeadingPairs>
  <TitlesOfParts>
    <vt:vector size="29" baseType="lpstr">
      <vt:lpstr>Tema de Office</vt:lpstr>
      <vt:lpstr>Diseño predeterminado</vt:lpstr>
      <vt:lpstr>Diapositiva 1</vt:lpstr>
      <vt:lpstr>Todos Unidos</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El día de la Bondad.</vt:lpstr>
      <vt:lpstr>Objetivos Específicos</vt:lpstr>
      <vt:lpstr>Diapositiva 18</vt:lpstr>
      <vt:lpstr>Diapositiva 19</vt:lpstr>
      <vt:lpstr>Diapositiva 20</vt:lpstr>
      <vt:lpstr>Diapositiva 21</vt:lpstr>
      <vt:lpstr>Campaña de Siembra</vt:lpstr>
      <vt:lpstr>Diapositiva 23</vt:lpstr>
      <vt:lpstr>Diapositiva 24</vt:lpstr>
      <vt:lpstr>Diapositiva 25</vt:lpstr>
      <vt:lpstr>Diapositiva 26</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UNA SIEMBRA CON ESTRATEGIAS</dc:title>
  <dc:creator>Ney Devis</dc:creator>
  <cp:lastModifiedBy>Ney Devis</cp:lastModifiedBy>
  <cp:revision>24</cp:revision>
  <dcterms:created xsi:type="dcterms:W3CDTF">2008-07-19T15:30:54Z</dcterms:created>
  <dcterms:modified xsi:type="dcterms:W3CDTF">2009-10-11T17:26:05Z</dcterms:modified>
</cp:coreProperties>
</file>